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7"/>
  </p:notesMasterIdLst>
  <p:sldIdLst>
    <p:sldId id="287" r:id="rId2"/>
    <p:sldId id="264" r:id="rId3"/>
    <p:sldId id="292" r:id="rId4"/>
    <p:sldId id="293" r:id="rId5"/>
    <p:sldId id="295" r:id="rId6"/>
    <p:sldId id="303" r:id="rId7"/>
    <p:sldId id="290" r:id="rId8"/>
    <p:sldId id="294" r:id="rId9"/>
    <p:sldId id="305" r:id="rId10"/>
    <p:sldId id="306" r:id="rId11"/>
    <p:sldId id="299" r:id="rId12"/>
    <p:sldId id="308" r:id="rId13"/>
    <p:sldId id="307" r:id="rId14"/>
    <p:sldId id="311" r:id="rId15"/>
    <p:sldId id="313" r:id="rId16"/>
    <p:sldId id="312" r:id="rId17"/>
    <p:sldId id="300" r:id="rId18"/>
    <p:sldId id="309" r:id="rId19"/>
    <p:sldId id="301" r:id="rId20"/>
    <p:sldId id="289" r:id="rId21"/>
    <p:sldId id="278" r:id="rId22"/>
    <p:sldId id="258" r:id="rId23"/>
    <p:sldId id="284" r:id="rId24"/>
    <p:sldId id="282" r:id="rId25"/>
    <p:sldId id="265" r:id="rId26"/>
    <p:sldId id="279" r:id="rId27"/>
    <p:sldId id="266" r:id="rId28"/>
    <p:sldId id="280" r:id="rId29"/>
    <p:sldId id="271" r:id="rId30"/>
    <p:sldId id="273" r:id="rId31"/>
    <p:sldId id="274" r:id="rId32"/>
    <p:sldId id="275" r:id="rId33"/>
    <p:sldId id="281" r:id="rId34"/>
    <p:sldId id="285" r:id="rId35"/>
    <p:sldId id="272" r:id="rId36"/>
  </p:sldIdLst>
  <p:sldSz cx="12192000" cy="6858000"/>
  <p:notesSz cx="6797675" cy="9926638"/>
  <p:embeddedFontLst>
    <p:embeddedFont>
      <p:font typeface="경기천년제목 Bold" panose="02020803020101020101" pitchFamily="18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Franklin Gothic Heavy" panose="020B0903020102020204" pitchFamily="34" charset="0"/>
      <p:regular r:id="rId42"/>
      <p:italic r:id="rId43"/>
    </p:embeddedFont>
    <p:embeddedFont>
      <p:font typeface="경기천년제목 Medium" panose="02020603020101020101" pitchFamily="18" charset="-127"/>
      <p:regular r:id="rId44"/>
    </p:embeddedFont>
    <p:embeddedFont>
      <p:font typeface="나눔스퀘어_ac Bold" panose="020B0600000101010101" pitchFamily="50" charset="-127"/>
      <p:bold r:id="rId45"/>
    </p:embeddedFont>
    <p:embeddedFont>
      <p:font typeface="HY견고딕" panose="02030600000101010101" pitchFamily="18" charset="-127"/>
      <p:regular r:id="rId46"/>
    </p:embeddedFont>
    <p:embeddedFont>
      <p:font typeface="Lucida Console" panose="020B0609040504020204" pitchFamily="49" charset="0"/>
      <p:regular r:id="rId47"/>
    </p:embeddedFont>
    <p:embeddedFont>
      <p:font typeface="Impact" panose="020B0806030902050204" pitchFamily="34" charset="0"/>
      <p:regular r:id="rId48"/>
    </p:embeddedFont>
    <p:embeddedFont>
      <p:font typeface="경기천년제목V Bold" panose="02020803020101020101" pitchFamily="18" charset="-127"/>
      <p:bold r:id="rId49"/>
    </p:embeddedFont>
    <p:embeddedFont>
      <p:font typeface="Arial Unicode MS" panose="020B0604020202020204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혁재" initials="이혁" lastIdx="1" clrIdx="0">
    <p:extLst>
      <p:ext uri="{19B8F6BF-5375-455C-9EA6-DF929625EA0E}">
        <p15:presenceInfo xmlns:p15="http://schemas.microsoft.com/office/powerpoint/2012/main" userId="16a404f80339b3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687"/>
    <a:srgbClr val="5CA47E"/>
    <a:srgbClr val="ED7D31"/>
    <a:srgbClr val="2E75B6"/>
    <a:srgbClr val="E3B91D"/>
    <a:srgbClr val="99FF66"/>
    <a:srgbClr val="FFFFFF"/>
    <a:srgbClr val="22D28F"/>
    <a:srgbClr val="F2BA70"/>
    <a:srgbClr val="FAE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972" autoAdjust="0"/>
  </p:normalViewPr>
  <p:slideViewPr>
    <p:cSldViewPr snapToGrid="0" showGuides="1">
      <p:cViewPr>
        <p:scale>
          <a:sx n="66" d="100"/>
          <a:sy n="66" d="100"/>
        </p:scale>
        <p:origin x="-108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0D4F4-D202-4046-AC90-B9F2B28A3ACB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CE2B9B3-5839-4633-9DDC-3F88FD05EB1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문단과 질의간</a:t>
          </a:r>
          <a:endParaRPr lang="en-US" altLang="ko-KR" sz="1400" dirty="0"/>
        </a:p>
        <a:p>
          <a:pPr latinLnBrk="1"/>
          <a:r>
            <a:rPr lang="ko-KR" altLang="en-US" sz="1400" dirty="0"/>
            <a:t> 유사도 측정</a:t>
          </a:r>
          <a:endParaRPr lang="en-US" altLang="ko-KR" sz="1400" dirty="0"/>
        </a:p>
        <a:p>
          <a:pPr latinLnBrk="1"/>
          <a:r>
            <a:rPr lang="en-US" altLang="ko-KR" sz="1400" dirty="0"/>
            <a:t>(</a:t>
          </a:r>
          <a:r>
            <a:rPr lang="ko-KR" altLang="en-US" sz="1400" dirty="0"/>
            <a:t>모델 학습</a:t>
          </a:r>
          <a:r>
            <a:rPr lang="en-US" altLang="ko-KR" sz="1400" dirty="0"/>
            <a:t>)</a:t>
          </a:r>
        </a:p>
      </dgm:t>
    </dgm:pt>
    <dgm:pt modelId="{3352EDB2-1A05-40DB-B30C-CC98DE54BD66}" type="parTrans" cxnId="{C43DB9C8-C4BC-40EA-B856-FDF33A96E9EE}">
      <dgm:prSet/>
      <dgm:spPr/>
      <dgm:t>
        <a:bodyPr/>
        <a:lstStyle/>
        <a:p>
          <a:pPr latinLnBrk="1"/>
          <a:endParaRPr lang="ko-KR" altLang="en-US"/>
        </a:p>
      </dgm:t>
    </dgm:pt>
    <dgm:pt modelId="{F46956F1-8138-4CFE-8639-198587CC3422}" type="sibTrans" cxnId="{C43DB9C8-C4BC-40EA-B856-FDF33A96E9EE}">
      <dgm:prSet/>
      <dgm:spPr/>
      <dgm:t>
        <a:bodyPr/>
        <a:lstStyle/>
        <a:p>
          <a:pPr latinLnBrk="1"/>
          <a:endParaRPr lang="ko-KR" altLang="en-US"/>
        </a:p>
      </dgm:t>
    </dgm:pt>
    <dgm:pt modelId="{36707158-2A7F-4470-8614-D2441D89B8C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신규 질문 입력</a:t>
          </a:r>
        </a:p>
      </dgm:t>
    </dgm:pt>
    <dgm:pt modelId="{4EFA4F70-896C-4CA5-A09B-466B6E504898}" type="parTrans" cxnId="{96906AC7-7F8B-468C-9BD7-C3DABE97B889}">
      <dgm:prSet/>
      <dgm:spPr/>
      <dgm:t>
        <a:bodyPr/>
        <a:lstStyle/>
        <a:p>
          <a:pPr latinLnBrk="1"/>
          <a:endParaRPr lang="ko-KR" altLang="en-US"/>
        </a:p>
      </dgm:t>
    </dgm:pt>
    <dgm:pt modelId="{91A5F8D8-3FE3-4D01-8378-915C11054DA2}" type="sibTrans" cxnId="{96906AC7-7F8B-468C-9BD7-C3DABE97B889}">
      <dgm:prSet/>
      <dgm:spPr/>
      <dgm:t>
        <a:bodyPr/>
        <a:lstStyle/>
        <a:p>
          <a:pPr latinLnBrk="1"/>
          <a:endParaRPr lang="ko-KR" altLang="en-US"/>
        </a:p>
      </dgm:t>
    </dgm:pt>
    <dgm:pt modelId="{95092794-8EB8-4866-8BC4-19AB699FD82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유사도 측정</a:t>
          </a:r>
          <a:endParaRPr lang="en-US" altLang="ko-KR" sz="1400" dirty="0"/>
        </a:p>
        <a:p>
          <a:pPr latinLnBrk="1"/>
          <a:r>
            <a:rPr lang="en-US" altLang="ko-KR" sz="1400" dirty="0"/>
            <a:t>(</a:t>
          </a:r>
          <a:r>
            <a:rPr lang="ko-KR" altLang="en-US" sz="1400" dirty="0"/>
            <a:t>해당 문단 제시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EFEF8832-0B33-43B0-A1C7-D1A8062E965F}" type="parTrans" cxnId="{5B9A1BD0-C5F3-4E28-98BA-4E08BB81764E}">
      <dgm:prSet/>
      <dgm:spPr/>
      <dgm:t>
        <a:bodyPr/>
        <a:lstStyle/>
        <a:p>
          <a:pPr latinLnBrk="1"/>
          <a:endParaRPr lang="ko-KR" altLang="en-US"/>
        </a:p>
      </dgm:t>
    </dgm:pt>
    <dgm:pt modelId="{99B373BD-ED5E-4E00-B551-F4E545897374}" type="sibTrans" cxnId="{5B9A1BD0-C5F3-4E28-98BA-4E08BB81764E}">
      <dgm:prSet/>
      <dgm:spPr/>
      <dgm:t>
        <a:bodyPr/>
        <a:lstStyle/>
        <a:p>
          <a:pPr latinLnBrk="1"/>
          <a:endParaRPr lang="ko-KR" altLang="en-US"/>
        </a:p>
      </dgm:t>
    </dgm:pt>
    <dgm:pt modelId="{C4CC960A-5D7A-4DB8-8237-ABDAA6AF78B8}" type="pres">
      <dgm:prSet presAssocID="{40C0D4F4-D202-4046-AC90-B9F2B28A3ACB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A340C9-AC86-4436-A9B3-206541B62C7F}" type="pres">
      <dgm:prSet presAssocID="{FCE2B9B3-5839-4633-9DDC-3F88FD05EB1C}" presName="Accent1" presStyleCnt="0"/>
      <dgm:spPr/>
    </dgm:pt>
    <dgm:pt modelId="{A7B6F021-9AEB-45D4-9BAE-06BB7CBFD746}" type="pres">
      <dgm:prSet presAssocID="{FCE2B9B3-5839-4633-9DDC-3F88FD05EB1C}" presName="Accent" presStyleLbl="node1" presStyleIdx="0" presStyleCnt="3"/>
      <dgm:spPr/>
    </dgm:pt>
    <dgm:pt modelId="{547C904A-46B4-45FF-8979-DF14C85D56EE}" type="pres">
      <dgm:prSet presAssocID="{FCE2B9B3-5839-4633-9DDC-3F88FD05EB1C}" presName="Parent1" presStyleLbl="revTx" presStyleIdx="0" presStyleCnt="3" custScaleX="283993" custLinFactX="-28566" custLinFactNeighborX="-100000" custLinFactNeighborY="-4653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920A26-5F2E-4456-A023-EBCE81E761C6}" type="pres">
      <dgm:prSet presAssocID="{36707158-2A7F-4470-8614-D2441D89B8CC}" presName="Accent2" presStyleCnt="0"/>
      <dgm:spPr/>
    </dgm:pt>
    <dgm:pt modelId="{F05EFFE1-642B-473D-B68D-61BCC1B6F565}" type="pres">
      <dgm:prSet presAssocID="{36707158-2A7F-4470-8614-D2441D89B8CC}" presName="Accent" presStyleLbl="node1" presStyleIdx="1" presStyleCnt="3"/>
      <dgm:spPr/>
    </dgm:pt>
    <dgm:pt modelId="{B9307846-3968-4351-B217-FDF007BAED2E}" type="pres">
      <dgm:prSet presAssocID="{36707158-2A7F-4470-8614-D2441D89B8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0C2065-26FA-431E-BD65-750695532E6C}" type="pres">
      <dgm:prSet presAssocID="{95092794-8EB8-4866-8BC4-19AB699FD825}" presName="Accent3" presStyleCnt="0"/>
      <dgm:spPr/>
    </dgm:pt>
    <dgm:pt modelId="{34A81F7B-05B1-4FAA-A8B3-A2B91728F572}" type="pres">
      <dgm:prSet presAssocID="{95092794-8EB8-4866-8BC4-19AB699FD825}" presName="Accent" presStyleLbl="node1" presStyleIdx="2" presStyleCnt="3"/>
      <dgm:spPr/>
    </dgm:pt>
    <dgm:pt modelId="{DDA678BF-1C7B-4ACE-B0E0-9CFC49D0B901}" type="pres">
      <dgm:prSet presAssocID="{95092794-8EB8-4866-8BC4-19AB699FD825}" presName="Parent3" presStyleLbl="revTx" presStyleIdx="2" presStyleCnt="3" custScaleX="214495" custLinFactX="40368" custLinFactNeighborX="100000" custLinFactNeighborY="3188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6906AC7-7F8B-468C-9BD7-C3DABE97B889}" srcId="{40C0D4F4-D202-4046-AC90-B9F2B28A3ACB}" destId="{36707158-2A7F-4470-8614-D2441D89B8CC}" srcOrd="1" destOrd="0" parTransId="{4EFA4F70-896C-4CA5-A09B-466B6E504898}" sibTransId="{91A5F8D8-3FE3-4D01-8378-915C11054DA2}"/>
    <dgm:cxn modelId="{C43DB9C8-C4BC-40EA-B856-FDF33A96E9EE}" srcId="{40C0D4F4-D202-4046-AC90-B9F2B28A3ACB}" destId="{FCE2B9B3-5839-4633-9DDC-3F88FD05EB1C}" srcOrd="0" destOrd="0" parTransId="{3352EDB2-1A05-40DB-B30C-CC98DE54BD66}" sibTransId="{F46956F1-8138-4CFE-8639-198587CC3422}"/>
    <dgm:cxn modelId="{A41C0DDB-9FE0-4BA9-9FF7-35F56BED49CF}" type="presOf" srcId="{40C0D4F4-D202-4046-AC90-B9F2B28A3ACB}" destId="{C4CC960A-5D7A-4DB8-8237-ABDAA6AF78B8}" srcOrd="0" destOrd="0" presId="urn:microsoft.com/office/officeart/2009/layout/CircleArrowProcess"/>
    <dgm:cxn modelId="{2DB76FE0-623A-4CBB-B812-0D199BFBC86A}" type="presOf" srcId="{FCE2B9B3-5839-4633-9DDC-3F88FD05EB1C}" destId="{547C904A-46B4-45FF-8979-DF14C85D56EE}" srcOrd="0" destOrd="0" presId="urn:microsoft.com/office/officeart/2009/layout/CircleArrowProcess"/>
    <dgm:cxn modelId="{DE151355-14E1-452E-A737-D44F39230893}" type="presOf" srcId="{36707158-2A7F-4470-8614-D2441D89B8CC}" destId="{B9307846-3968-4351-B217-FDF007BAED2E}" srcOrd="0" destOrd="0" presId="urn:microsoft.com/office/officeart/2009/layout/CircleArrowProcess"/>
    <dgm:cxn modelId="{019A69F5-93E8-4054-A429-CC05F675103D}" type="presOf" srcId="{95092794-8EB8-4866-8BC4-19AB699FD825}" destId="{DDA678BF-1C7B-4ACE-B0E0-9CFC49D0B901}" srcOrd="0" destOrd="0" presId="urn:microsoft.com/office/officeart/2009/layout/CircleArrowProcess"/>
    <dgm:cxn modelId="{5B9A1BD0-C5F3-4E28-98BA-4E08BB81764E}" srcId="{40C0D4F4-D202-4046-AC90-B9F2B28A3ACB}" destId="{95092794-8EB8-4866-8BC4-19AB699FD825}" srcOrd="2" destOrd="0" parTransId="{EFEF8832-0B33-43B0-A1C7-D1A8062E965F}" sibTransId="{99B373BD-ED5E-4E00-B551-F4E545897374}"/>
    <dgm:cxn modelId="{3B011010-047B-4E98-925B-ADC462542974}" type="presParOf" srcId="{C4CC960A-5D7A-4DB8-8237-ABDAA6AF78B8}" destId="{FDA340C9-AC86-4436-A9B3-206541B62C7F}" srcOrd="0" destOrd="0" presId="urn:microsoft.com/office/officeart/2009/layout/CircleArrowProcess"/>
    <dgm:cxn modelId="{1A53849B-35C7-4C24-B8FB-C5FE567044E0}" type="presParOf" srcId="{FDA340C9-AC86-4436-A9B3-206541B62C7F}" destId="{A7B6F021-9AEB-45D4-9BAE-06BB7CBFD746}" srcOrd="0" destOrd="0" presId="urn:microsoft.com/office/officeart/2009/layout/CircleArrowProcess"/>
    <dgm:cxn modelId="{28183D85-2E51-4F49-B39C-48359D75C129}" type="presParOf" srcId="{C4CC960A-5D7A-4DB8-8237-ABDAA6AF78B8}" destId="{547C904A-46B4-45FF-8979-DF14C85D56EE}" srcOrd="1" destOrd="0" presId="urn:microsoft.com/office/officeart/2009/layout/CircleArrowProcess"/>
    <dgm:cxn modelId="{FA106E21-01CA-4E8C-8A7D-746C76396809}" type="presParOf" srcId="{C4CC960A-5D7A-4DB8-8237-ABDAA6AF78B8}" destId="{45920A26-5F2E-4456-A023-EBCE81E761C6}" srcOrd="2" destOrd="0" presId="urn:microsoft.com/office/officeart/2009/layout/CircleArrowProcess"/>
    <dgm:cxn modelId="{7B44915F-0693-4D80-A17E-5707674A99CA}" type="presParOf" srcId="{45920A26-5F2E-4456-A023-EBCE81E761C6}" destId="{F05EFFE1-642B-473D-B68D-61BCC1B6F565}" srcOrd="0" destOrd="0" presId="urn:microsoft.com/office/officeart/2009/layout/CircleArrowProcess"/>
    <dgm:cxn modelId="{CB880C79-394E-4719-9454-6FBABFE16A97}" type="presParOf" srcId="{C4CC960A-5D7A-4DB8-8237-ABDAA6AF78B8}" destId="{B9307846-3968-4351-B217-FDF007BAED2E}" srcOrd="3" destOrd="0" presId="urn:microsoft.com/office/officeart/2009/layout/CircleArrowProcess"/>
    <dgm:cxn modelId="{561555E9-CFF9-4E7D-BAC9-FBABA6DCCDD2}" type="presParOf" srcId="{C4CC960A-5D7A-4DB8-8237-ABDAA6AF78B8}" destId="{C10C2065-26FA-431E-BD65-750695532E6C}" srcOrd="4" destOrd="0" presId="urn:microsoft.com/office/officeart/2009/layout/CircleArrowProcess"/>
    <dgm:cxn modelId="{678BB4B0-24FB-44A5-9EAF-C40D2D6DFB7D}" type="presParOf" srcId="{C10C2065-26FA-431E-BD65-750695532E6C}" destId="{34A81F7B-05B1-4FAA-A8B3-A2B91728F572}" srcOrd="0" destOrd="0" presId="urn:microsoft.com/office/officeart/2009/layout/CircleArrowProcess"/>
    <dgm:cxn modelId="{B2082703-A20E-4012-A52D-5005BFC5F4AC}" type="presParOf" srcId="{C4CC960A-5D7A-4DB8-8237-ABDAA6AF78B8}" destId="{DDA678BF-1C7B-4ACE-B0E0-9CFC49D0B90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F021-9AEB-45D4-9BAE-06BB7CBFD746}">
      <dsp:nvSpPr>
        <dsp:cNvPr id="0" name=""/>
        <dsp:cNvSpPr/>
      </dsp:nvSpPr>
      <dsp:spPr>
        <a:xfrm>
          <a:off x="2404256" y="0"/>
          <a:ext cx="1748155" cy="174842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C904A-46B4-45FF-8979-DF14C85D56EE}">
      <dsp:nvSpPr>
        <dsp:cNvPr id="0" name=""/>
        <dsp:cNvSpPr/>
      </dsp:nvSpPr>
      <dsp:spPr>
        <a:xfrm>
          <a:off x="648075" y="405277"/>
          <a:ext cx="2758754" cy="48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문단과 질의간</a:t>
          </a:r>
          <a:endParaRPr lang="en-US" altLang="ko-KR" sz="1400" kern="1200" dirty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 유사도 측정</a:t>
          </a:r>
          <a:endParaRPr lang="en-US" altLang="ko-KR" sz="1400" kern="1200" dirty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(</a:t>
          </a:r>
          <a:r>
            <a:rPr lang="ko-KR" altLang="en-US" sz="1400" kern="1200" dirty="0"/>
            <a:t>모델 학습</a:t>
          </a:r>
          <a:r>
            <a:rPr lang="en-US" altLang="ko-KR" sz="1400" kern="1200" dirty="0"/>
            <a:t>)</a:t>
          </a:r>
        </a:p>
      </dsp:txBody>
      <dsp:txXfrm>
        <a:off x="648075" y="405277"/>
        <a:ext cx="2758754" cy="485591"/>
      </dsp:txXfrm>
    </dsp:sp>
    <dsp:sp modelId="{F05EFFE1-642B-473D-B68D-61BCC1B6F565}">
      <dsp:nvSpPr>
        <dsp:cNvPr id="0" name=""/>
        <dsp:cNvSpPr/>
      </dsp:nvSpPr>
      <dsp:spPr>
        <a:xfrm>
          <a:off x="1918712" y="1004597"/>
          <a:ext cx="1748155" cy="174842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07846-3968-4351-B217-FDF007BAED2E}">
      <dsp:nvSpPr>
        <dsp:cNvPr id="0" name=""/>
        <dsp:cNvSpPr/>
      </dsp:nvSpPr>
      <dsp:spPr>
        <a:xfrm>
          <a:off x="2307081" y="1641642"/>
          <a:ext cx="971416" cy="48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신규 질문 입력</a:t>
          </a:r>
        </a:p>
      </dsp:txBody>
      <dsp:txXfrm>
        <a:off x="2307081" y="1641642"/>
        <a:ext cx="971416" cy="485591"/>
      </dsp:txXfrm>
    </dsp:sp>
    <dsp:sp modelId="{34A81F7B-05B1-4FAA-A8B3-A2B91728F572}">
      <dsp:nvSpPr>
        <dsp:cNvPr id="0" name=""/>
        <dsp:cNvSpPr/>
      </dsp:nvSpPr>
      <dsp:spPr>
        <a:xfrm>
          <a:off x="2528679" y="2129413"/>
          <a:ext cx="1501936" cy="150253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78BF-1C7B-4ACE-B0E0-9CFC49D0B901}">
      <dsp:nvSpPr>
        <dsp:cNvPr id="0" name=""/>
        <dsp:cNvSpPr/>
      </dsp:nvSpPr>
      <dsp:spPr>
        <a:xfrm>
          <a:off x="3600400" y="2808310"/>
          <a:ext cx="2083639" cy="48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/>
            <a:t>유사도 측정</a:t>
          </a:r>
          <a:endParaRPr lang="en-US" altLang="ko-KR" sz="1400" kern="1200" dirty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/>
            <a:t>(</a:t>
          </a:r>
          <a:r>
            <a:rPr lang="ko-KR" altLang="en-US" sz="1400" kern="1200" dirty="0"/>
            <a:t>해당 문단 제시</a:t>
          </a:r>
          <a:r>
            <a:rPr lang="en-US" altLang="ko-KR" sz="1400" kern="1200" dirty="0"/>
            <a:t>)</a:t>
          </a:r>
          <a:endParaRPr lang="ko-KR" altLang="en-US" sz="1400" kern="1200" dirty="0"/>
        </a:p>
      </dsp:txBody>
      <dsp:txXfrm>
        <a:off x="3600400" y="2808310"/>
        <a:ext cx="2083639" cy="485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793DA-B02C-4C42-9760-40F495DA40F8}" type="datetimeFigureOut">
              <a:rPr lang="ko-KR" altLang="en-US" smtClean="0"/>
              <a:t>2020-04-28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4385-C842-4B65-9336-64B8CDEF9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17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i="0" baseline="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내용과의 관련성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등</a:t>
            </a:r>
            <a:endParaRPr lang="en-US" altLang="ko-KR" sz="1200" b="1" i="0" baseline="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i="0" baseline="0" dirty="0" smtClean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선거패턴을 체계적으로 구조화하고 객관적이고 과학적인 선거 연구 유도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5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종료된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대 총선은 그야말로 뜨거웠습니다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강도높은</a:t>
            </a:r>
            <a:r>
              <a:rPr lang="ko-KR" altLang="en-US" dirty="0" smtClean="0"/>
              <a:t> 사회적 </a:t>
            </a:r>
            <a:r>
              <a:rPr lang="ko-KR" altLang="en-US" dirty="0" err="1" smtClean="0"/>
              <a:t>거리두기가</a:t>
            </a:r>
            <a:r>
              <a:rPr lang="ko-KR" altLang="en-US" dirty="0" smtClean="0"/>
              <a:t> 진행되는 와중에도 </a:t>
            </a:r>
            <a:r>
              <a:rPr lang="en-US" altLang="ko-KR" dirty="0" smtClean="0"/>
              <a:t>66.2%</a:t>
            </a:r>
            <a:r>
              <a:rPr lang="ko-KR" altLang="en-US" dirty="0" smtClean="0"/>
              <a:t>의 엄청난 투표율을 보여주며</a:t>
            </a:r>
            <a:r>
              <a:rPr lang="en-US" altLang="ko-KR" baseline="0" dirty="0" smtClean="0"/>
              <a:t> 16</a:t>
            </a:r>
            <a:r>
              <a:rPr lang="ko-KR" altLang="en-US" baseline="0" dirty="0" smtClean="0"/>
              <a:t>년만의 마의 </a:t>
            </a:r>
            <a:r>
              <a:rPr lang="en-US" altLang="ko-KR" baseline="0" dirty="0" smtClean="0"/>
              <a:t>60%</a:t>
            </a:r>
            <a:r>
              <a:rPr lang="ko-KR" altLang="en-US" baseline="0" dirty="0" smtClean="0"/>
              <a:t>대 투표율을 넘기는 저력을 보여주었습니다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년만의 과반 여당으로 비례의석을 포함하면 </a:t>
            </a:r>
            <a:r>
              <a:rPr lang="en-US" altLang="ko-KR" baseline="0" dirty="0" smtClean="0"/>
              <a:t>180</a:t>
            </a:r>
            <a:r>
              <a:rPr lang="ko-KR" altLang="en-US" baseline="0" dirty="0" smtClean="0"/>
              <a:t>석에 육박하는 공룡 여당의 출현을 예고하였으며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거물 후보가 대거 탈락하는 초선의원 강세의 결과를 보였습니다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7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91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종료된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대 총선은 그야말로 뜨거웠습니다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강도높은</a:t>
            </a:r>
            <a:r>
              <a:rPr lang="ko-KR" altLang="en-US" dirty="0" smtClean="0"/>
              <a:t> 사회적 </a:t>
            </a:r>
            <a:r>
              <a:rPr lang="ko-KR" altLang="en-US" dirty="0" err="1" smtClean="0"/>
              <a:t>거리두기가</a:t>
            </a:r>
            <a:r>
              <a:rPr lang="ko-KR" altLang="en-US" dirty="0" smtClean="0"/>
              <a:t> 진행되는 와중에도 </a:t>
            </a:r>
            <a:r>
              <a:rPr lang="en-US" altLang="ko-KR" dirty="0" smtClean="0"/>
              <a:t>66.2%</a:t>
            </a:r>
            <a:r>
              <a:rPr lang="ko-KR" altLang="en-US" dirty="0" smtClean="0"/>
              <a:t>의 엄청난 투표율을 보여주며</a:t>
            </a:r>
            <a:r>
              <a:rPr lang="en-US" altLang="ko-KR" baseline="0" dirty="0" smtClean="0"/>
              <a:t> 16</a:t>
            </a:r>
            <a:r>
              <a:rPr lang="ko-KR" altLang="en-US" baseline="0" dirty="0" smtClean="0"/>
              <a:t>년만의 마의 </a:t>
            </a:r>
            <a:r>
              <a:rPr lang="en-US" altLang="ko-KR" baseline="0" dirty="0" smtClean="0"/>
              <a:t>60%</a:t>
            </a:r>
            <a:r>
              <a:rPr lang="ko-KR" altLang="en-US" baseline="0" dirty="0" smtClean="0"/>
              <a:t>대 투표율을 넘기는 저력을 보여주었습니다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년만의 과반 여당으로 비례의석을 포함하면 </a:t>
            </a:r>
            <a:r>
              <a:rPr lang="en-US" altLang="ko-KR" baseline="0" dirty="0" smtClean="0"/>
              <a:t>180</a:t>
            </a:r>
            <a:r>
              <a:rPr lang="ko-KR" altLang="en-US" baseline="0" dirty="0" smtClean="0"/>
              <a:t>석에 육박하는 공룡 여당의 출현을 예고하였으며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거물 후보가 대거 탈락하는 초선의원 강세의 결과를 보였습니다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84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밖에도 </a:t>
            </a:r>
            <a:r>
              <a:rPr lang="en-US" altLang="ko-KR" dirty="0" smtClean="0"/>
              <a:t>NLTK,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Toolkit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이용하여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프로그래밍 언어로 작성된 영어의 기호 및 통계 자연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 처리를 위한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99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25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66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종료된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대 총선은 그야말로 뜨거웠습니다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강도높은</a:t>
            </a:r>
            <a:r>
              <a:rPr lang="ko-KR" altLang="en-US" dirty="0" smtClean="0"/>
              <a:t> 사회적 </a:t>
            </a:r>
            <a:r>
              <a:rPr lang="ko-KR" altLang="en-US" dirty="0" err="1" smtClean="0"/>
              <a:t>거리두기가</a:t>
            </a:r>
            <a:r>
              <a:rPr lang="ko-KR" altLang="en-US" dirty="0" smtClean="0"/>
              <a:t> 진행되는 와중에도 </a:t>
            </a:r>
            <a:r>
              <a:rPr lang="en-US" altLang="ko-KR" dirty="0" smtClean="0"/>
              <a:t>66.2%</a:t>
            </a:r>
            <a:r>
              <a:rPr lang="ko-KR" altLang="en-US" dirty="0" smtClean="0"/>
              <a:t>의 엄청난 투표율을 보여주며</a:t>
            </a:r>
            <a:r>
              <a:rPr lang="en-US" altLang="ko-KR" baseline="0" dirty="0" smtClean="0"/>
              <a:t> 16</a:t>
            </a:r>
            <a:r>
              <a:rPr lang="ko-KR" altLang="en-US" baseline="0" dirty="0" smtClean="0"/>
              <a:t>년만의 마의 </a:t>
            </a:r>
            <a:r>
              <a:rPr lang="en-US" altLang="ko-KR" baseline="0" dirty="0" smtClean="0"/>
              <a:t>60%</a:t>
            </a:r>
            <a:r>
              <a:rPr lang="ko-KR" altLang="en-US" baseline="0" dirty="0" smtClean="0"/>
              <a:t>대 투표율을 넘기는 저력을 보여주었습니다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년만의 과반 여당으로 비례의석을 포함하면 </a:t>
            </a:r>
            <a:r>
              <a:rPr lang="en-US" altLang="ko-KR" baseline="0" dirty="0" smtClean="0"/>
              <a:t>180</a:t>
            </a:r>
            <a:r>
              <a:rPr lang="ko-KR" altLang="en-US" baseline="0" dirty="0" smtClean="0"/>
              <a:t>석에 육박하는 공룡 여당의 출현을 예고하였으며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거물 후보가 대거 탈락하는 초선의원 강세의 결과를 보였습니다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16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종료된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대 총선은 그야말로 뜨거웠습니다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강도높은</a:t>
            </a:r>
            <a:r>
              <a:rPr lang="ko-KR" altLang="en-US" dirty="0" smtClean="0"/>
              <a:t> 사회적 </a:t>
            </a:r>
            <a:r>
              <a:rPr lang="ko-KR" altLang="en-US" dirty="0" err="1" smtClean="0"/>
              <a:t>거리두기가</a:t>
            </a:r>
            <a:r>
              <a:rPr lang="ko-KR" altLang="en-US" dirty="0" smtClean="0"/>
              <a:t> 진행되는 와중에도 </a:t>
            </a:r>
            <a:r>
              <a:rPr lang="en-US" altLang="ko-KR" dirty="0" smtClean="0"/>
              <a:t>66.2%</a:t>
            </a:r>
            <a:r>
              <a:rPr lang="ko-KR" altLang="en-US" dirty="0" smtClean="0"/>
              <a:t>의 엄청난 투표율을 보여주며</a:t>
            </a:r>
            <a:r>
              <a:rPr lang="en-US" altLang="ko-KR" baseline="0" dirty="0" smtClean="0"/>
              <a:t> 16</a:t>
            </a:r>
            <a:r>
              <a:rPr lang="ko-KR" altLang="en-US" baseline="0" dirty="0" smtClean="0"/>
              <a:t>년만의 마의 </a:t>
            </a:r>
            <a:r>
              <a:rPr lang="en-US" altLang="ko-KR" baseline="0" dirty="0" smtClean="0"/>
              <a:t>60%</a:t>
            </a:r>
            <a:r>
              <a:rPr lang="ko-KR" altLang="en-US" baseline="0" dirty="0" smtClean="0"/>
              <a:t>대 투표율을 넘기는 저력을 보여주었습니다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년만의 과반 여당으로 비례의석을 포함하면 </a:t>
            </a:r>
            <a:r>
              <a:rPr lang="en-US" altLang="ko-KR" baseline="0" dirty="0" smtClean="0"/>
              <a:t>180</a:t>
            </a:r>
            <a:r>
              <a:rPr lang="ko-KR" altLang="en-US" baseline="0" dirty="0" smtClean="0"/>
              <a:t>석에 육박하는 공룡 여당의 출현을 예고하였으며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거물 후보가 대거 탈락하는 초선의원 강세의 결과를 보였습니다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8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종료된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대 총선은 그야말로 뜨거웠습니다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강도높은</a:t>
            </a:r>
            <a:r>
              <a:rPr lang="ko-KR" altLang="en-US" dirty="0" smtClean="0"/>
              <a:t> 사회적 </a:t>
            </a:r>
            <a:r>
              <a:rPr lang="ko-KR" altLang="en-US" dirty="0" err="1" smtClean="0"/>
              <a:t>거리두기가</a:t>
            </a:r>
            <a:r>
              <a:rPr lang="ko-KR" altLang="en-US" dirty="0" smtClean="0"/>
              <a:t> 진행되는 와중에도 </a:t>
            </a:r>
            <a:r>
              <a:rPr lang="en-US" altLang="ko-KR" dirty="0" smtClean="0"/>
              <a:t>66.2%</a:t>
            </a:r>
            <a:r>
              <a:rPr lang="ko-KR" altLang="en-US" dirty="0" smtClean="0"/>
              <a:t>의 엄청난 투표율을 보여주며</a:t>
            </a:r>
            <a:r>
              <a:rPr lang="en-US" altLang="ko-KR" baseline="0" dirty="0" smtClean="0"/>
              <a:t> 16</a:t>
            </a:r>
            <a:r>
              <a:rPr lang="ko-KR" altLang="en-US" baseline="0" dirty="0" smtClean="0"/>
              <a:t>년만의 마의 </a:t>
            </a:r>
            <a:r>
              <a:rPr lang="en-US" altLang="ko-KR" baseline="0" dirty="0" smtClean="0"/>
              <a:t>60%</a:t>
            </a:r>
            <a:r>
              <a:rPr lang="ko-KR" altLang="en-US" baseline="0" dirty="0" smtClean="0"/>
              <a:t>대 투표율을 넘기는 저력을 보여주었습니다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년만의 과반 여당으로 비례의석을 포함하면 </a:t>
            </a:r>
            <a:r>
              <a:rPr lang="en-US" altLang="ko-KR" baseline="0" dirty="0" smtClean="0"/>
              <a:t>180</a:t>
            </a:r>
            <a:r>
              <a:rPr lang="ko-KR" altLang="en-US" baseline="0" dirty="0" smtClean="0"/>
              <a:t>석에 육박하는 공룡 여당의 출현을 예고하였으며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거물 후보가 대거 탈락하는 초선의원 강세의 결과를 보였습니다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4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70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25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73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70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65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50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8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89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255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1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종료된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대 총선은 그야말로 뜨거웠습니다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강도높은</a:t>
            </a:r>
            <a:r>
              <a:rPr lang="ko-KR" altLang="en-US" dirty="0" smtClean="0"/>
              <a:t> 사회적 </a:t>
            </a:r>
            <a:r>
              <a:rPr lang="ko-KR" altLang="en-US" dirty="0" err="1" smtClean="0"/>
              <a:t>거리두기가</a:t>
            </a:r>
            <a:r>
              <a:rPr lang="ko-KR" altLang="en-US" dirty="0" smtClean="0"/>
              <a:t> 진행되는 와중에도 </a:t>
            </a:r>
            <a:r>
              <a:rPr lang="en-US" altLang="ko-KR" dirty="0" smtClean="0"/>
              <a:t>66.2%</a:t>
            </a:r>
            <a:r>
              <a:rPr lang="ko-KR" altLang="en-US" dirty="0" smtClean="0"/>
              <a:t>의 엄청난 투표율을 보여주며</a:t>
            </a:r>
            <a:r>
              <a:rPr lang="en-US" altLang="ko-KR" baseline="0" dirty="0" smtClean="0"/>
              <a:t> 16</a:t>
            </a:r>
            <a:r>
              <a:rPr lang="ko-KR" altLang="en-US" baseline="0" dirty="0" smtClean="0"/>
              <a:t>년만의 마의 </a:t>
            </a:r>
            <a:r>
              <a:rPr lang="en-US" altLang="ko-KR" baseline="0" dirty="0" smtClean="0"/>
              <a:t>60%</a:t>
            </a:r>
            <a:r>
              <a:rPr lang="ko-KR" altLang="en-US" baseline="0" dirty="0" smtClean="0"/>
              <a:t>대 투표율을 넘기는 저력을 보여주었습니다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년만의 과반 여당으로 비례의석을 포함하면 </a:t>
            </a:r>
            <a:r>
              <a:rPr lang="en-US" altLang="ko-KR" baseline="0" dirty="0" smtClean="0"/>
              <a:t>180</a:t>
            </a:r>
            <a:r>
              <a:rPr lang="ko-KR" altLang="en-US" baseline="0" dirty="0" smtClean="0"/>
              <a:t>석에 육박하는 공룡 여당의 출현을 예고하였으며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거물 후보가 대거 탈락하는 초선의원 강세의 결과를 보였습니다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밖에도 비례연합 정당이라는 초유의 부분적 비례대표제 적용이 있었으나 결과적으로는 다수결의 원칙이 가장 도드라졌었던 특성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초유의 바이러스 사태로 인한 변수 및 선거진행방식의 변화 등 다양한 화두와 관전포인트가 있는 총선이었습니다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이번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대 국회를 보내며 각 </a:t>
            </a:r>
            <a:r>
              <a:rPr lang="ko-KR" altLang="en-US" baseline="0" dirty="0" err="1" smtClean="0"/>
              <a:t>의원별</a:t>
            </a:r>
            <a:r>
              <a:rPr lang="ko-KR" altLang="en-US" baseline="0" dirty="0" smtClean="0"/>
              <a:t> 데이터를 기반으로 한 객관적인 평가가 필요하다고 느꼈고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특히 여론조사로 불거진 논란으로 미루어 볼 때 유권자에게 좀더 객관적으로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사실에 입각한 의사결정을 도와줄 방향이 없을까 하는 고민에서 본 프로젝트 주제를 도출하게 되었습니다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81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67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22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47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32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종료된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대 총선은 그야말로 뜨거웠습니다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강도높은</a:t>
            </a:r>
            <a:r>
              <a:rPr lang="ko-KR" altLang="en-US" dirty="0" smtClean="0"/>
              <a:t> 사회적 </a:t>
            </a:r>
            <a:r>
              <a:rPr lang="ko-KR" altLang="en-US" dirty="0" err="1" smtClean="0"/>
              <a:t>거리두기가</a:t>
            </a:r>
            <a:r>
              <a:rPr lang="ko-KR" altLang="en-US" dirty="0" smtClean="0"/>
              <a:t> 진행되는 와중에도 </a:t>
            </a:r>
            <a:r>
              <a:rPr lang="en-US" altLang="ko-KR" dirty="0" smtClean="0"/>
              <a:t>66.2%</a:t>
            </a:r>
            <a:r>
              <a:rPr lang="ko-KR" altLang="en-US" dirty="0" smtClean="0"/>
              <a:t>의 엄청난 투표율을 보여주며</a:t>
            </a:r>
            <a:r>
              <a:rPr lang="en-US" altLang="ko-KR" baseline="0" dirty="0" smtClean="0"/>
              <a:t> 16</a:t>
            </a:r>
            <a:r>
              <a:rPr lang="ko-KR" altLang="en-US" baseline="0" dirty="0" smtClean="0"/>
              <a:t>년만의 마의 </a:t>
            </a:r>
            <a:r>
              <a:rPr lang="en-US" altLang="ko-KR" baseline="0" dirty="0" smtClean="0"/>
              <a:t>60%</a:t>
            </a:r>
            <a:r>
              <a:rPr lang="ko-KR" altLang="en-US" baseline="0" dirty="0" smtClean="0"/>
              <a:t>대 투표율을 넘기는 저력을 보여주었습니다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년만의 과반 여당으로 비례의석을 포함하면 </a:t>
            </a:r>
            <a:r>
              <a:rPr lang="en-US" altLang="ko-KR" baseline="0" dirty="0" smtClean="0"/>
              <a:t>180</a:t>
            </a:r>
            <a:r>
              <a:rPr lang="ko-KR" altLang="en-US" baseline="0" dirty="0" smtClean="0"/>
              <a:t>석에 육박하는 공룡 여당의 출현을 예고하였으며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거물 후보가 대거 탈락하는 초선의원 강세의 결과를 보였습니다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8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</a:t>
            </a:r>
            <a:r>
              <a:rPr lang="en-US" altLang="ko-KR" dirty="0" smtClean="0"/>
              <a:t>15</a:t>
            </a:r>
            <a:r>
              <a:rPr lang="ko-KR" altLang="en-US" dirty="0" smtClean="0"/>
              <a:t>일 종료된 </a:t>
            </a:r>
            <a:r>
              <a:rPr lang="en-US" altLang="ko-KR" dirty="0" smtClean="0"/>
              <a:t>21</a:t>
            </a:r>
            <a:r>
              <a:rPr lang="ko-KR" altLang="en-US" dirty="0" smtClean="0"/>
              <a:t>대 총선은 그야말로 뜨거웠습니다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강도높은</a:t>
            </a:r>
            <a:r>
              <a:rPr lang="ko-KR" altLang="en-US" dirty="0" smtClean="0"/>
              <a:t> 사회적 </a:t>
            </a:r>
            <a:r>
              <a:rPr lang="ko-KR" altLang="en-US" dirty="0" err="1" smtClean="0"/>
              <a:t>거리두기가</a:t>
            </a:r>
            <a:r>
              <a:rPr lang="ko-KR" altLang="en-US" dirty="0" smtClean="0"/>
              <a:t> 진행되는 와중에도 </a:t>
            </a:r>
            <a:r>
              <a:rPr lang="en-US" altLang="ko-KR" dirty="0" smtClean="0"/>
              <a:t>66.2%</a:t>
            </a:r>
            <a:r>
              <a:rPr lang="ko-KR" altLang="en-US" dirty="0" smtClean="0"/>
              <a:t>의 엄청난 투표율을 보여주며</a:t>
            </a:r>
            <a:r>
              <a:rPr lang="en-US" altLang="ko-KR" baseline="0" dirty="0" smtClean="0"/>
              <a:t> 16</a:t>
            </a:r>
            <a:r>
              <a:rPr lang="ko-KR" altLang="en-US" baseline="0" dirty="0" smtClean="0"/>
              <a:t>년만의 마의 </a:t>
            </a:r>
            <a:r>
              <a:rPr lang="en-US" altLang="ko-KR" baseline="0" dirty="0" smtClean="0"/>
              <a:t>60%</a:t>
            </a:r>
            <a:r>
              <a:rPr lang="ko-KR" altLang="en-US" baseline="0" dirty="0" smtClean="0"/>
              <a:t>대 투표율을 넘기는 저력을 보여주었습니다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년만의 과반 여당으로 비례의석을 포함하면 </a:t>
            </a:r>
            <a:r>
              <a:rPr lang="en-US" altLang="ko-KR" baseline="0" dirty="0" smtClean="0"/>
              <a:t>180</a:t>
            </a:r>
            <a:r>
              <a:rPr lang="ko-KR" altLang="en-US" baseline="0" dirty="0" smtClean="0"/>
              <a:t>석에 육박하는 공룡 여당의 출현을 예고하였으며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기존 거물 후보가 대거 탈락하는 초선의원 강세의 결과를 보였습니다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4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3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i="0" baseline="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내용과의 관련성</a:t>
            </a:r>
            <a:r>
              <a:rPr lang="en-US" altLang="ko-KR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75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Edraw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mindmaster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외부 파일 참고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7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2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9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01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3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8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7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2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D7D657F1-E26E-4878-8FB9-A33707A39A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9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2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6" indent="-228606" algn="l" defTabSz="914422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1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28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40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51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6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DF5D3A-3B4E-4FA1-9284-E53DD0CAD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9616CD-514C-401B-9062-E286C801E509}"/>
              </a:ext>
            </a:extLst>
          </p:cNvPr>
          <p:cNvSpPr txBox="1"/>
          <p:nvPr/>
        </p:nvSpPr>
        <p:spPr>
          <a:xfrm>
            <a:off x="725214" y="110360"/>
            <a:ext cx="11272345" cy="155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데이터를 활용한 </a:t>
            </a:r>
            <a:endParaRPr lang="en-US" altLang="ko-KR" sz="40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ko-KR" altLang="en-US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 </a:t>
            </a:r>
            <a:r>
              <a:rPr lang="en-US" altLang="ko-KR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</a:t>
            </a:r>
            <a:r>
              <a:rPr lang="ko-KR" altLang="en-US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대 서울시 국회의원 평가 서비스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A1F54A-C1B3-46C0-8C9D-6DA1E57BF622}"/>
              </a:ext>
            </a:extLst>
          </p:cNvPr>
          <p:cNvSpPr txBox="1"/>
          <p:nvPr/>
        </p:nvSpPr>
        <p:spPr>
          <a:xfrm>
            <a:off x="94590" y="6316755"/>
            <a:ext cx="2412124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Team: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노구리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(3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2547EDB-B5CC-4D48-B93D-36D430B8C223}"/>
              </a:ext>
            </a:extLst>
          </p:cNvPr>
          <p:cNvSpPr txBox="1"/>
          <p:nvPr/>
        </p:nvSpPr>
        <p:spPr>
          <a:xfrm>
            <a:off x="6731878" y="6316753"/>
            <a:ext cx="5318235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구민주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노소영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</a:t>
            </a:r>
            <a:r>
              <a:rPr lang="ko-KR" altLang="en-US" sz="2201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이리애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      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이혁재</a:t>
            </a:r>
          </a:p>
        </p:txBody>
      </p:sp>
    </p:spTree>
    <p:extLst>
      <p:ext uri="{BB962C8B-B14F-4D97-AF65-F5344CB8AC3E}">
        <p14:creationId xmlns:p14="http://schemas.microsoft.com/office/powerpoint/2010/main" val="319855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1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660" y="1708625"/>
            <a:ext cx="3953815" cy="275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 5"/>
          <p:cNvSpPr>
            <a:spLocks/>
          </p:cNvSpPr>
          <p:nvPr/>
        </p:nvSpPr>
        <p:spPr bwMode="auto">
          <a:xfrm>
            <a:off x="2097452" y="4709159"/>
            <a:ext cx="3007948" cy="169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여론 조사 </a:t>
            </a:r>
            <a:r>
              <a:rPr lang="ko-KR" altLang="en-US" sz="1600" b="1" dirty="0" err="1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트렌드의</a:t>
            </a: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변화 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/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언론과 엇갈린 결론으로 미 대선 결과와 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영국의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브랙시트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400" dirty="0" err="1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Brexit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결과를 예견한 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트렌드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b="1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7507024" y="4709159"/>
            <a:ext cx="3007948" cy="169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선거문화의 변화 </a:t>
            </a:r>
            <a:endParaRPr lang="en-US" altLang="ko-KR" sz="1600" b="1" dirty="0" smtClean="0">
              <a:solidFill>
                <a:prstClr val="white">
                  <a:lumMod val="50000"/>
                </a:prst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선거패턴을 체계적으로 구조화하고 객관적이고 과학적인 선거 연구 유도 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유권자에게 좀 더 객관적인 후보자를 선택할 수 있는 정보를 제공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362" name="Picture 2" descr="유세차'가 가는 곳, 빅데이터는 알고 있다 : 정치일반 : 정치 : 뉴스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72" y="439403"/>
            <a:ext cx="3405927" cy="401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602699" y="17305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9" y="568407"/>
            <a:ext cx="41027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수행절차</a:t>
            </a:r>
            <a:r>
              <a:rPr lang="ko-KR" altLang="en-US" sz="35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2601" dirty="0" err="1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팀구성</a:t>
            </a:r>
            <a:r>
              <a:rPr lang="ko-KR" altLang="en-US" sz="26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6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2601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243290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EC76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28845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592" y="3840630"/>
            <a:ext cx="615553" cy="8886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450578">
            <a:off x="2571876" y="2278274"/>
            <a:ext cx="1980000" cy="1980000"/>
          </a:xfrm>
          <a:prstGeom prst="rect">
            <a:avLst/>
          </a:prstGeom>
          <a:solidFill>
            <a:srgbClr val="E3B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20242766">
            <a:off x="4579058" y="2264278"/>
            <a:ext cx="1980000" cy="198000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867301">
            <a:off x="6672084" y="2353779"/>
            <a:ext cx="1980000" cy="19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20043500">
            <a:off x="8556776" y="2236720"/>
            <a:ext cx="1980000" cy="1980000"/>
          </a:xfrm>
          <a:prstGeom prst="rect">
            <a:avLst/>
          </a:prstGeom>
          <a:solidFill>
            <a:srgbClr val="5CA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>
            <a:off x="2973334" y="1865664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493229">
            <a:off x="2751875" y="246659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17475059">
            <a:off x="4512432" y="2228820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 rot="20249084">
            <a:off x="4764925" y="246659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20925309">
            <a:off x="6861541" y="1925204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 rot="909491">
            <a:off x="6852085" y="253377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18600573">
            <a:off x="8416225" y="2142239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 rot="20099744">
            <a:off x="8736777" y="2436921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32907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3B91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이혁재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66840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E75B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구민주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93110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D7D3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노소영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31497" y="4533024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5CA47E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이리애</a:t>
            </a:r>
            <a:endParaRPr lang="ko-KR" altLang="en-US" b="1" dirty="0">
              <a:solidFill>
                <a:srgbClr val="5CA47E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28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5BBAFF4-6359-4F79-B89D-2392C1F704EA}"/>
              </a:ext>
            </a:extLst>
          </p:cNvPr>
          <p:cNvSpPr/>
          <p:nvPr/>
        </p:nvSpPr>
        <p:spPr>
          <a:xfrm>
            <a:off x="3499945" y="957245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27C514-35CB-42DF-9A27-199E880C4B35}"/>
              </a:ext>
            </a:extLst>
          </p:cNvPr>
          <p:cNvSpPr txBox="1"/>
          <p:nvPr/>
        </p:nvSpPr>
        <p:spPr>
          <a:xfrm>
            <a:off x="3105804" y="229531"/>
            <a:ext cx="588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프로젝트수행절차</a:t>
            </a:r>
            <a:endParaRPr lang="ko-KR" altLang="en-US" sz="4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오각형 14"/>
          <p:cNvSpPr/>
          <p:nvPr/>
        </p:nvSpPr>
        <p:spPr>
          <a:xfrm>
            <a:off x="1150883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3" name="오각형 62"/>
          <p:cNvSpPr/>
          <p:nvPr/>
        </p:nvSpPr>
        <p:spPr>
          <a:xfrm>
            <a:off x="3184634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구축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4" name="오각형 63"/>
          <p:cNvSpPr/>
          <p:nvPr/>
        </p:nvSpPr>
        <p:spPr>
          <a:xfrm>
            <a:off x="5218385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모델링 개발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5" name="오각형 64"/>
          <p:cNvSpPr/>
          <p:nvPr/>
        </p:nvSpPr>
        <p:spPr>
          <a:xfrm>
            <a:off x="7252136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제공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6" name="오각형 65"/>
          <p:cNvSpPr/>
          <p:nvPr/>
        </p:nvSpPr>
        <p:spPr>
          <a:xfrm>
            <a:off x="9285887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총평 및 발표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82412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주제 도출 </a:t>
            </a:r>
            <a:endParaRPr lang="ko-KR" altLang="en-US" sz="1300" b="1" dirty="0"/>
          </a:p>
        </p:txBody>
      </p:sp>
      <p:sp>
        <p:nvSpPr>
          <p:cNvPr id="67" name="직사각형 66"/>
          <p:cNvSpPr/>
          <p:nvPr/>
        </p:nvSpPr>
        <p:spPr>
          <a:xfrm>
            <a:off x="1182412" y="2642140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추진 계획 수립 </a:t>
            </a:r>
            <a:endParaRPr lang="ko-KR" altLang="en-US" sz="1300" b="1" dirty="0"/>
          </a:p>
        </p:txBody>
      </p:sp>
      <p:cxnSp>
        <p:nvCxnSpPr>
          <p:cNvPr id="18" name="직선 화살표 연결선 17"/>
          <p:cNvCxnSpPr>
            <a:stCxn id="16" idx="2"/>
            <a:endCxn id="67" idx="0"/>
          </p:cNvCxnSpPr>
          <p:nvPr/>
        </p:nvCxnSpPr>
        <p:spPr>
          <a:xfrm>
            <a:off x="1986454" y="2519250"/>
            <a:ext cx="0" cy="12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184634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수집</a:t>
            </a:r>
            <a:endParaRPr lang="ko-KR" altLang="en-US" sz="1300" b="1" dirty="0"/>
          </a:p>
        </p:txBody>
      </p:sp>
      <p:sp>
        <p:nvSpPr>
          <p:cNvPr id="70" name="직사각형 69"/>
          <p:cNvSpPr/>
          <p:nvPr/>
        </p:nvSpPr>
        <p:spPr>
          <a:xfrm>
            <a:off x="3184631" y="2650069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핵심 요인 추출 </a:t>
            </a:r>
            <a:endParaRPr lang="ko-KR" altLang="en-US" sz="1300" b="1" dirty="0"/>
          </a:p>
        </p:txBody>
      </p:sp>
      <p:cxnSp>
        <p:nvCxnSpPr>
          <p:cNvPr id="27" name="직선 화살표 연결선 26"/>
          <p:cNvCxnSpPr>
            <a:stCxn id="69" idx="2"/>
            <a:endCxn id="70" idx="0"/>
          </p:cNvCxnSpPr>
          <p:nvPr/>
        </p:nvCxnSpPr>
        <p:spPr>
          <a:xfrm flipH="1">
            <a:off x="3988673" y="2519250"/>
            <a:ext cx="3" cy="13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67" idx="3"/>
            <a:endCxn id="69" idx="1"/>
          </p:cNvCxnSpPr>
          <p:nvPr/>
        </p:nvCxnSpPr>
        <p:spPr>
          <a:xfrm flipV="1">
            <a:off x="2790495" y="2345829"/>
            <a:ext cx="394139" cy="469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242030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EDA</a:t>
            </a:r>
            <a:endParaRPr lang="ko-KR" altLang="en-US" sz="1300" b="1" dirty="0"/>
          </a:p>
        </p:txBody>
      </p:sp>
      <p:sp>
        <p:nvSpPr>
          <p:cNvPr id="74" name="직사각형 73"/>
          <p:cNvSpPr/>
          <p:nvPr/>
        </p:nvSpPr>
        <p:spPr>
          <a:xfrm>
            <a:off x="5242030" y="2643474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알고리즘 적용</a:t>
            </a:r>
            <a:endParaRPr lang="ko-KR" altLang="en-US" sz="1300" b="1" dirty="0"/>
          </a:p>
        </p:txBody>
      </p:sp>
      <p:sp>
        <p:nvSpPr>
          <p:cNvPr id="75" name="직사각형 74"/>
          <p:cNvSpPr/>
          <p:nvPr/>
        </p:nvSpPr>
        <p:spPr>
          <a:xfrm>
            <a:off x="5242030" y="3097924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결과 평가 </a:t>
            </a:r>
            <a:endParaRPr lang="ko-KR" altLang="en-US" sz="1300" b="1" dirty="0"/>
          </a:p>
        </p:txBody>
      </p:sp>
      <p:cxnSp>
        <p:nvCxnSpPr>
          <p:cNvPr id="88" name="꺾인 연결선 87"/>
          <p:cNvCxnSpPr/>
          <p:nvPr/>
        </p:nvCxnSpPr>
        <p:spPr>
          <a:xfrm flipV="1">
            <a:off x="4804535" y="2378980"/>
            <a:ext cx="394139" cy="469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260563" y="2186417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도메인 구축</a:t>
            </a:r>
            <a:endParaRPr lang="ko-KR" altLang="en-US" sz="1300" b="1" dirty="0"/>
          </a:p>
        </p:txBody>
      </p:sp>
      <p:sp>
        <p:nvSpPr>
          <p:cNvPr id="91" name="직사각형 90"/>
          <p:cNvSpPr/>
          <p:nvPr/>
        </p:nvSpPr>
        <p:spPr>
          <a:xfrm>
            <a:off x="7261200" y="2646903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레이아웃 구현</a:t>
            </a:r>
            <a:endParaRPr lang="ko-KR" altLang="en-US" sz="1300" b="1" dirty="0"/>
          </a:p>
        </p:txBody>
      </p:sp>
      <p:sp>
        <p:nvSpPr>
          <p:cNvPr id="92" name="직사각형 91"/>
          <p:cNvSpPr/>
          <p:nvPr/>
        </p:nvSpPr>
        <p:spPr>
          <a:xfrm>
            <a:off x="7261200" y="3123193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세부동작 구현 </a:t>
            </a:r>
            <a:endParaRPr lang="ko-KR" altLang="en-US" sz="1300" b="1" dirty="0"/>
          </a:p>
        </p:txBody>
      </p:sp>
      <p:cxnSp>
        <p:nvCxnSpPr>
          <p:cNvPr id="84" name="직선 화살표 연결선 83"/>
          <p:cNvCxnSpPr>
            <a:stCxn id="72" idx="2"/>
            <a:endCxn id="74" idx="0"/>
          </p:cNvCxnSpPr>
          <p:nvPr/>
        </p:nvCxnSpPr>
        <p:spPr>
          <a:xfrm>
            <a:off x="6046072" y="2519250"/>
            <a:ext cx="0" cy="12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5242029" y="3568371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결과 </a:t>
            </a:r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재시각화</a:t>
            </a:r>
            <a:endParaRPr lang="ko-KR" altLang="en-US" sz="1300" b="1" dirty="0"/>
          </a:p>
        </p:txBody>
      </p:sp>
      <p:cxnSp>
        <p:nvCxnSpPr>
          <p:cNvPr id="101" name="직선 화살표 연결선 100"/>
          <p:cNvCxnSpPr>
            <a:stCxn id="75" idx="2"/>
            <a:endCxn id="99" idx="0"/>
          </p:cNvCxnSpPr>
          <p:nvPr/>
        </p:nvCxnSpPr>
        <p:spPr>
          <a:xfrm flipH="1">
            <a:off x="6046071" y="3444766"/>
            <a:ext cx="1" cy="12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74" idx="2"/>
            <a:endCxn id="75" idx="0"/>
          </p:cNvCxnSpPr>
          <p:nvPr/>
        </p:nvCxnSpPr>
        <p:spPr>
          <a:xfrm>
            <a:off x="6046072" y="2990316"/>
            <a:ext cx="0" cy="10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99" idx="3"/>
            <a:endCxn id="90" idx="1"/>
          </p:cNvCxnSpPr>
          <p:nvPr/>
        </p:nvCxnSpPr>
        <p:spPr>
          <a:xfrm flipV="1">
            <a:off x="6850112" y="2359838"/>
            <a:ext cx="410451" cy="13819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90" idx="2"/>
            <a:endCxn id="91" idx="0"/>
          </p:cNvCxnSpPr>
          <p:nvPr/>
        </p:nvCxnSpPr>
        <p:spPr>
          <a:xfrm>
            <a:off x="8064605" y="2533259"/>
            <a:ext cx="637" cy="1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91" idx="2"/>
            <a:endCxn id="92" idx="0"/>
          </p:cNvCxnSpPr>
          <p:nvPr/>
        </p:nvCxnSpPr>
        <p:spPr>
          <a:xfrm>
            <a:off x="8065242" y="2993745"/>
            <a:ext cx="0" cy="12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9349199" y="2186417"/>
            <a:ext cx="1800000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동작 및 시연 </a:t>
            </a:r>
            <a:endParaRPr lang="ko-KR" altLang="en-US" sz="1300" b="1" dirty="0"/>
          </a:p>
        </p:txBody>
      </p:sp>
      <p:cxnSp>
        <p:nvCxnSpPr>
          <p:cNvPr id="135" name="꺾인 연결선 134"/>
          <p:cNvCxnSpPr>
            <a:stCxn id="92" idx="3"/>
            <a:endCxn id="133" idx="1"/>
          </p:cNvCxnSpPr>
          <p:nvPr/>
        </p:nvCxnSpPr>
        <p:spPr>
          <a:xfrm flipV="1">
            <a:off x="8869283" y="2359838"/>
            <a:ext cx="479916" cy="9367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9349200" y="2703973"/>
            <a:ext cx="1800000" cy="480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피드백 및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개선방향 도출 </a:t>
            </a:r>
            <a:endParaRPr lang="ko-KR" altLang="en-US" sz="1300" b="1" dirty="0"/>
          </a:p>
        </p:txBody>
      </p:sp>
      <p:cxnSp>
        <p:nvCxnSpPr>
          <p:cNvPr id="144" name="직선 화살표 연결선 143"/>
          <p:cNvCxnSpPr>
            <a:stCxn id="133" idx="2"/>
            <a:endCxn id="142" idx="0"/>
          </p:cNvCxnSpPr>
          <p:nvPr/>
        </p:nvCxnSpPr>
        <p:spPr>
          <a:xfrm>
            <a:off x="10249199" y="2533259"/>
            <a:ext cx="1" cy="17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1182411" y="4341779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기안서</a:t>
            </a:r>
            <a:endParaRPr lang="ko-KR" altLang="en-US" sz="13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1180800" y="4840538"/>
            <a:ext cx="1608083" cy="5094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WBS</a:t>
            </a:r>
          </a:p>
          <a:p>
            <a:pPr algn="ctr"/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초안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1300" b="1" dirty="0"/>
          </a:p>
        </p:txBody>
      </p:sp>
      <p:sp>
        <p:nvSpPr>
          <p:cNvPr id="147" name="직사각형 146"/>
          <p:cNvSpPr/>
          <p:nvPr/>
        </p:nvSpPr>
        <p:spPr>
          <a:xfrm>
            <a:off x="1180800" y="552997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</a:t>
            </a:r>
            <a:endParaRPr lang="ko-KR" altLang="en-US" sz="1300" b="1" dirty="0"/>
          </a:p>
        </p:txBody>
      </p:sp>
      <p:cxnSp>
        <p:nvCxnSpPr>
          <p:cNvPr id="149" name="직선 화살표 연결선 148"/>
          <p:cNvCxnSpPr>
            <a:stCxn id="145" idx="2"/>
            <a:endCxn id="146" idx="0"/>
          </p:cNvCxnSpPr>
          <p:nvPr/>
        </p:nvCxnSpPr>
        <p:spPr>
          <a:xfrm flipH="1">
            <a:off x="1984842" y="4688621"/>
            <a:ext cx="1611" cy="15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6" idx="2"/>
            <a:endCxn id="147" idx="0"/>
          </p:cNvCxnSpPr>
          <p:nvPr/>
        </p:nvCxnSpPr>
        <p:spPr>
          <a:xfrm>
            <a:off x="1984842" y="5350011"/>
            <a:ext cx="0" cy="17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80571" y="1591332"/>
            <a:ext cx="2757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일정</a:t>
            </a:r>
            <a:endParaRPr lang="ko-KR" altLang="en-US" sz="15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80571" y="4349644"/>
            <a:ext cx="275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endParaRPr lang="en-US" altLang="ko-KR" sz="1500" b="1" dirty="0" smtClean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15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15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산출물</a:t>
            </a:r>
            <a:endParaRPr lang="ko-KR" altLang="en-US" sz="15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3184630" y="4284489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수집데이터 파일 </a:t>
            </a:r>
            <a:endParaRPr lang="ko-KR" altLang="en-US" sz="1300" b="1" dirty="0"/>
          </a:p>
        </p:txBody>
      </p:sp>
      <p:sp>
        <p:nvSpPr>
          <p:cNvPr id="155" name="직사각형 154"/>
          <p:cNvSpPr/>
          <p:nvPr/>
        </p:nvSpPr>
        <p:spPr>
          <a:xfrm>
            <a:off x="3184629" y="552997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 </a:t>
            </a:r>
            <a:endParaRPr lang="ko-KR" altLang="en-US" sz="1300" b="1" dirty="0"/>
          </a:p>
        </p:txBody>
      </p:sp>
      <p:sp>
        <p:nvSpPr>
          <p:cNvPr id="156" name="직사각형 155"/>
          <p:cNvSpPr/>
          <p:nvPr/>
        </p:nvSpPr>
        <p:spPr>
          <a:xfrm>
            <a:off x="3186000" y="4870376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수집데이터 </a:t>
            </a:r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DB</a:t>
            </a:r>
          </a:p>
          <a:p>
            <a:pPr algn="ctr"/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(Oracle)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1300" b="1" dirty="0"/>
          </a:p>
        </p:txBody>
      </p:sp>
      <p:sp>
        <p:nvSpPr>
          <p:cNvPr id="157" name="직사각형 156"/>
          <p:cNvSpPr/>
          <p:nvPr/>
        </p:nvSpPr>
        <p:spPr>
          <a:xfrm>
            <a:off x="5242028" y="427871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한국어 형태소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분류모델 </a:t>
            </a:r>
            <a:endParaRPr lang="ko-KR" altLang="en-US" sz="1300" b="1" dirty="0"/>
          </a:p>
        </p:txBody>
      </p:sp>
      <p:sp>
        <p:nvSpPr>
          <p:cNvPr id="158" name="직사각형 157"/>
          <p:cNvSpPr/>
          <p:nvPr/>
        </p:nvSpPr>
        <p:spPr>
          <a:xfrm>
            <a:off x="5241600" y="487037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한국어 감성분석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</a:t>
            </a:r>
            <a:endParaRPr lang="ko-KR" altLang="en-US" sz="1300" b="1" dirty="0"/>
          </a:p>
        </p:txBody>
      </p:sp>
      <p:sp>
        <p:nvSpPr>
          <p:cNvPr id="159" name="직사각형 158"/>
          <p:cNvSpPr/>
          <p:nvPr/>
        </p:nvSpPr>
        <p:spPr>
          <a:xfrm>
            <a:off x="5241599" y="539934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산출물 시각화 파일</a:t>
            </a:r>
            <a:endParaRPr lang="ko-KR" altLang="en-US" sz="1300" b="1" dirty="0"/>
          </a:p>
        </p:txBody>
      </p:sp>
      <p:sp>
        <p:nvSpPr>
          <p:cNvPr id="160" name="직사각형 159"/>
          <p:cNvSpPr/>
          <p:nvPr/>
        </p:nvSpPr>
        <p:spPr>
          <a:xfrm>
            <a:off x="5241600" y="591460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</a:t>
            </a:r>
            <a:endParaRPr lang="ko-KR" altLang="en-US" sz="13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7260563" y="427871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소스코드 모듈</a:t>
            </a:r>
            <a:endParaRPr lang="ko-KR" altLang="en-US" sz="1300" b="1" dirty="0"/>
          </a:p>
        </p:txBody>
      </p:sp>
      <p:sp>
        <p:nvSpPr>
          <p:cNvPr id="163" name="직사각형 162"/>
          <p:cNvSpPr/>
          <p:nvPr/>
        </p:nvSpPr>
        <p:spPr>
          <a:xfrm>
            <a:off x="7261200" y="5433063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</a:t>
            </a:r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</a:t>
            </a:r>
            <a:endParaRPr lang="ko-KR" altLang="en-US" sz="1300" b="1" dirty="0"/>
          </a:p>
        </p:txBody>
      </p:sp>
      <p:sp>
        <p:nvSpPr>
          <p:cNvPr id="164" name="직사각형 163"/>
          <p:cNvSpPr/>
          <p:nvPr/>
        </p:nvSpPr>
        <p:spPr>
          <a:xfrm>
            <a:off x="9349199" y="429576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endParaRPr lang="en-US" altLang="ko-KR" sz="1300" b="1" dirty="0" smtClean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완료보고서</a:t>
            </a:r>
            <a:endParaRPr lang="ko-KR" altLang="en-US" sz="1300" b="1" dirty="0"/>
          </a:p>
        </p:txBody>
      </p:sp>
      <p:sp>
        <p:nvSpPr>
          <p:cNvPr id="165" name="직사각형 164"/>
          <p:cNvSpPr/>
          <p:nvPr/>
        </p:nvSpPr>
        <p:spPr>
          <a:xfrm>
            <a:off x="7260563" y="485413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서비스 </a:t>
            </a:r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탬플릿</a:t>
            </a:r>
            <a:endParaRPr lang="ko-KR" altLang="en-US" sz="1300" b="1" dirty="0"/>
          </a:p>
        </p:txBody>
      </p:sp>
      <p:sp>
        <p:nvSpPr>
          <p:cNvPr id="166" name="직사각형 165"/>
          <p:cNvSpPr/>
          <p:nvPr/>
        </p:nvSpPr>
        <p:spPr>
          <a:xfrm>
            <a:off x="9351201" y="486870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WBS </a:t>
            </a:r>
            <a:r>
              <a:rPr lang="ko-KR" altLang="en-US" sz="13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완성본</a:t>
            </a:r>
            <a:endParaRPr lang="ko-KR" altLang="en-US" sz="1300" b="1" dirty="0"/>
          </a:p>
        </p:txBody>
      </p:sp>
      <p:sp>
        <p:nvSpPr>
          <p:cNvPr id="167" name="직사각형 166"/>
          <p:cNvSpPr/>
          <p:nvPr/>
        </p:nvSpPr>
        <p:spPr>
          <a:xfrm>
            <a:off x="9349199" y="542713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발표자료</a:t>
            </a:r>
            <a:endParaRPr lang="ko-KR" altLang="en-US" sz="1300" b="1" dirty="0"/>
          </a:p>
        </p:txBody>
      </p:sp>
      <p:cxnSp>
        <p:nvCxnSpPr>
          <p:cNvPr id="169" name="꺾인 연결선 168"/>
          <p:cNvCxnSpPr>
            <a:stCxn id="147" idx="3"/>
            <a:endCxn id="154" idx="1"/>
          </p:cNvCxnSpPr>
          <p:nvPr/>
        </p:nvCxnSpPr>
        <p:spPr>
          <a:xfrm flipV="1">
            <a:off x="2788883" y="4503928"/>
            <a:ext cx="395747" cy="1245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4" idx="2"/>
            <a:endCxn id="156" idx="0"/>
          </p:cNvCxnSpPr>
          <p:nvPr/>
        </p:nvCxnSpPr>
        <p:spPr>
          <a:xfrm>
            <a:off x="3988672" y="4723366"/>
            <a:ext cx="1370" cy="14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156" idx="2"/>
            <a:endCxn id="155" idx="0"/>
          </p:cNvCxnSpPr>
          <p:nvPr/>
        </p:nvCxnSpPr>
        <p:spPr>
          <a:xfrm flipH="1">
            <a:off x="3988671" y="5309253"/>
            <a:ext cx="1371" cy="22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꺾인 연결선 176"/>
          <p:cNvCxnSpPr>
            <a:stCxn id="155" idx="3"/>
            <a:endCxn id="157" idx="1"/>
          </p:cNvCxnSpPr>
          <p:nvPr/>
        </p:nvCxnSpPr>
        <p:spPr>
          <a:xfrm flipV="1">
            <a:off x="4792712" y="4498150"/>
            <a:ext cx="449316" cy="12512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57" idx="2"/>
            <a:endCxn id="158" idx="0"/>
          </p:cNvCxnSpPr>
          <p:nvPr/>
        </p:nvCxnSpPr>
        <p:spPr>
          <a:xfrm flipH="1">
            <a:off x="6045642" y="4717588"/>
            <a:ext cx="428" cy="15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159" idx="2"/>
            <a:endCxn id="160" idx="0"/>
          </p:cNvCxnSpPr>
          <p:nvPr/>
        </p:nvCxnSpPr>
        <p:spPr>
          <a:xfrm>
            <a:off x="6045641" y="5838218"/>
            <a:ext cx="1" cy="7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58" idx="2"/>
            <a:endCxn id="159" idx="0"/>
          </p:cNvCxnSpPr>
          <p:nvPr/>
        </p:nvCxnSpPr>
        <p:spPr>
          <a:xfrm flipH="1">
            <a:off x="6045641" y="5309252"/>
            <a:ext cx="1" cy="9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60" idx="3"/>
            <a:endCxn id="161" idx="1"/>
          </p:cNvCxnSpPr>
          <p:nvPr/>
        </p:nvCxnSpPr>
        <p:spPr>
          <a:xfrm flipV="1">
            <a:off x="6849683" y="4498149"/>
            <a:ext cx="410880" cy="1635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61" idx="2"/>
            <a:endCxn id="165" idx="0"/>
          </p:cNvCxnSpPr>
          <p:nvPr/>
        </p:nvCxnSpPr>
        <p:spPr>
          <a:xfrm>
            <a:off x="8064605" y="4717587"/>
            <a:ext cx="0" cy="13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65" idx="2"/>
            <a:endCxn id="163" idx="0"/>
          </p:cNvCxnSpPr>
          <p:nvPr/>
        </p:nvCxnSpPr>
        <p:spPr>
          <a:xfrm>
            <a:off x="8064605" y="5293007"/>
            <a:ext cx="637" cy="1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163" idx="3"/>
            <a:endCxn id="164" idx="1"/>
          </p:cNvCxnSpPr>
          <p:nvPr/>
        </p:nvCxnSpPr>
        <p:spPr>
          <a:xfrm flipV="1">
            <a:off x="8869283" y="4515200"/>
            <a:ext cx="479916" cy="11373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64" idx="2"/>
            <a:endCxn id="166" idx="0"/>
          </p:cNvCxnSpPr>
          <p:nvPr/>
        </p:nvCxnSpPr>
        <p:spPr>
          <a:xfrm>
            <a:off x="10153241" y="4734638"/>
            <a:ext cx="2002" cy="1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66" idx="2"/>
            <a:endCxn id="167" idx="0"/>
          </p:cNvCxnSpPr>
          <p:nvPr/>
        </p:nvCxnSpPr>
        <p:spPr>
          <a:xfrm flipH="1">
            <a:off x="10153241" y="5307582"/>
            <a:ext cx="2002" cy="11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856342" y="106102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4/1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105804" y="1066615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4/6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198674" y="10656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4/13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7291544" y="1057449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4/20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9285887" y="10656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4/27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0512195" y="10728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4/30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204" name="직선 연결선 203"/>
          <p:cNvCxnSpPr>
            <a:stCxn id="196" idx="3"/>
            <a:endCxn id="198" idx="1"/>
          </p:cNvCxnSpPr>
          <p:nvPr/>
        </p:nvCxnSpPr>
        <p:spPr>
          <a:xfrm>
            <a:off x="1538513" y="1322630"/>
            <a:ext cx="1567291" cy="559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endCxn id="199" idx="1"/>
          </p:cNvCxnSpPr>
          <p:nvPr/>
        </p:nvCxnSpPr>
        <p:spPr>
          <a:xfrm>
            <a:off x="3787975" y="1316489"/>
            <a:ext cx="1410699" cy="1072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stCxn id="199" idx="3"/>
            <a:endCxn id="200" idx="1"/>
          </p:cNvCxnSpPr>
          <p:nvPr/>
        </p:nvCxnSpPr>
        <p:spPr>
          <a:xfrm flipV="1">
            <a:off x="5880845" y="1319059"/>
            <a:ext cx="1410699" cy="815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200" idx="3"/>
            <a:endCxn id="201" idx="1"/>
          </p:cNvCxnSpPr>
          <p:nvPr/>
        </p:nvCxnSpPr>
        <p:spPr>
          <a:xfrm>
            <a:off x="7973715" y="1319059"/>
            <a:ext cx="1312172" cy="815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>
            <a:stCxn id="201" idx="3"/>
            <a:endCxn id="202" idx="1"/>
          </p:cNvCxnSpPr>
          <p:nvPr/>
        </p:nvCxnSpPr>
        <p:spPr>
          <a:xfrm>
            <a:off x="9968058" y="1327210"/>
            <a:ext cx="544137" cy="72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1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602699" y="17305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9" y="568407"/>
            <a:ext cx="41027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수행절차</a:t>
            </a:r>
            <a:r>
              <a:rPr lang="ko-KR" altLang="en-US" sz="35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>
            <a:off x="243290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EC76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28845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592" y="3840630"/>
            <a:ext cx="615553" cy="8886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55618"/>
              </p:ext>
            </p:extLst>
          </p:nvPr>
        </p:nvGraphicFramePr>
        <p:xfrm>
          <a:off x="1112634" y="1184834"/>
          <a:ext cx="10257012" cy="504211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59828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  <a:gridCol w="2889179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3433499">
                  <a:extLst>
                    <a:ext uri="{9D8B030D-6E8A-4147-A177-3AD203B41FA5}">
                      <a16:colId xmlns:a16="http://schemas.microsoft.com/office/drawing/2014/main" xmlns="" val="3319531251"/>
                    </a:ext>
                  </a:extLst>
                </a:gridCol>
                <a:gridCol w="2174506">
                  <a:extLst>
                    <a:ext uri="{9D8B030D-6E8A-4147-A177-3AD203B41FA5}">
                      <a16:colId xmlns:a16="http://schemas.microsoft.com/office/drawing/2014/main" xmlns="" val="584824119"/>
                    </a:ext>
                  </a:extLst>
                </a:gridCol>
              </a:tblGrid>
              <a:tr h="4697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구분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기간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활동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비고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73444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사전 기획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4/4(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기획 및 주제 선정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최초 </a:t>
                      </a:r>
                      <a:r>
                        <a:rPr lang="ko-KR" altLang="en-US" sz="1800" dirty="0" err="1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기획안</a:t>
                      </a: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&amp; WBS </a:t>
                      </a: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작성 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주제 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선정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1099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4/5(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금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주제 </a:t>
                      </a: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확정 </a:t>
                      </a:r>
                      <a:endParaRPr lang="en-US" altLang="ko-KR" sz="1800" dirty="0" smtClean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 smtClean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800" b="0" i="0" dirty="0" smtClean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주차 프로젝트 현황보고서 작성 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방향 수립 및 관련 데이터 수집 시작 </a:t>
                      </a:r>
                      <a:endParaRPr lang="en-US" altLang="ko-KR" sz="1800" dirty="0" smtClean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7809387"/>
                  </a:ext>
                </a:extLst>
              </a:tr>
              <a:tr h="73444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개발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4/6(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월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4/28(</a:t>
                      </a: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데이터 전처리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모델 </a:t>
                      </a:r>
                      <a:r>
                        <a:rPr lang="ko-KR" altLang="en-US" sz="1800" u="none" strike="noStrike" dirty="0" smtClean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구현 </a:t>
                      </a: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및 </a:t>
                      </a:r>
                      <a:r>
                        <a:rPr lang="ko-KR" altLang="en-US" sz="1800" u="none" strike="noStrike" dirty="0" smtClean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결과물 구체화 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EDA &amp; </a:t>
                      </a:r>
                      <a:r>
                        <a:rPr lang="en-US" altLang="ko-KR" sz="1800" u="none" strike="noStrike" dirty="0" smtClean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modeling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7508895"/>
                  </a:ext>
                </a:extLst>
              </a:tr>
              <a:tr h="734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4/11(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팀 별 중간보고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피드백 및 일정 검토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6332610"/>
                  </a:ext>
                </a:extLst>
              </a:tr>
              <a:tr h="8482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수정</a:t>
                      </a: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보완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4/11(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~ 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4/30(</a:t>
                      </a: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목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 smtClean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모델링 결과 분석 및 시각화 </a:t>
                      </a:r>
                      <a:endParaRPr lang="en-US" altLang="ko-KR" sz="1800" u="none" strike="noStrike" dirty="0" smtClean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 smtClean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기안서 및 결과보고서 수정</a:t>
                      </a:r>
                      <a:endParaRPr lang="en-US" altLang="ko-KR" sz="1800" u="none" strike="noStrike" dirty="0" smtClean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최적화</a:t>
                      </a: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</a:t>
                      </a:r>
                      <a:r>
                        <a:rPr lang="en-US" altLang="ko-KR" sz="1800" u="none" strike="noStrike" baseline="0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ko-KR" altLang="en-US" sz="1800" u="none" strike="noStrike" baseline="0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오류 수정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0513718"/>
                  </a:ext>
                </a:extLst>
              </a:tr>
              <a:tr h="4212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총 개발기간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4/4(</a:t>
                      </a: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~ 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4/30(</a:t>
                      </a:r>
                      <a:r>
                        <a:rPr lang="ko-KR" altLang="en-US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목</a:t>
                      </a:r>
                      <a:r>
                        <a:rPr lang="en-US" altLang="ko-KR" sz="1800" dirty="0" smtClean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)(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29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0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27C514-35CB-42DF-9A27-199E880C4B35}"/>
              </a:ext>
            </a:extLst>
          </p:cNvPr>
          <p:cNvSpPr txBox="1"/>
          <p:nvPr/>
        </p:nvSpPr>
        <p:spPr>
          <a:xfrm>
            <a:off x="3105804" y="-2697"/>
            <a:ext cx="588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핵심 프로젝트 방법론 </a:t>
            </a:r>
            <a:endParaRPr lang="ko-KR" altLang="en-US" sz="40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6" name="순서도: 데이터 85"/>
          <p:cNvSpPr/>
          <p:nvPr/>
        </p:nvSpPr>
        <p:spPr>
          <a:xfrm rot="650292" flipH="1">
            <a:off x="7039768" y="1360280"/>
            <a:ext cx="4797024" cy="497896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sx="105000" sy="105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순서도: 데이터 84"/>
          <p:cNvSpPr/>
          <p:nvPr/>
        </p:nvSpPr>
        <p:spPr>
          <a:xfrm rot="650292" flipH="1">
            <a:off x="3850448" y="1349395"/>
            <a:ext cx="4797024" cy="497896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sx="105000" sy="105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순서도: 데이터 80"/>
          <p:cNvSpPr/>
          <p:nvPr/>
        </p:nvSpPr>
        <p:spPr>
          <a:xfrm rot="650292" flipH="1">
            <a:off x="182784" y="1224046"/>
            <a:ext cx="4797024" cy="497896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sx="105000" sy="105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853325" y="773388"/>
            <a:ext cx="24819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 수집 </a:t>
            </a:r>
            <a:endParaRPr lang="ko-KR" altLang="en-US" sz="3500" dirty="0">
              <a:blipFill>
                <a:blip r:embed="rId3"/>
                <a:stretch>
                  <a:fillRect/>
                </a:stretch>
              </a:blip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55348" y="796131"/>
            <a:ext cx="32245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자연어처리</a:t>
            </a:r>
            <a:r>
              <a:rPr lang="en-US" altLang="ko-KR" sz="3500" dirty="0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en-US" altLang="ko-KR" sz="3500" dirty="0" err="1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nlp</a:t>
            </a:r>
            <a:r>
              <a:rPr lang="en-US" altLang="ko-KR" sz="3500" dirty="0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en-US" altLang="ko-KR" sz="3200" dirty="0" smtClean="0">
                <a:blipFill>
                  <a:blip r:embed="rId3"/>
                  <a:stretch>
                    <a:fillRect/>
                  </a:stretch>
                </a:blip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3200" dirty="0">
              <a:blipFill>
                <a:blip r:embed="rId3"/>
                <a:stretch>
                  <a:fillRect/>
                </a:stretch>
              </a:blip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094038" y="931910"/>
            <a:ext cx="36666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기타</a:t>
            </a:r>
            <a:r>
              <a:rPr lang="en-US" altLang="ko-KR" sz="3500" dirty="0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500" dirty="0" smtClean="0">
                <a:blipFill>
                  <a:blip r:embed="rId3"/>
                  <a:stretch>
                    <a:fillRect/>
                  </a:stretch>
                </a:blip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모델링 방법론</a:t>
            </a:r>
            <a:endParaRPr lang="ko-KR" altLang="en-US" sz="3200" dirty="0">
              <a:blipFill>
                <a:blip r:embed="rId3"/>
                <a:stretch>
                  <a:fillRect/>
                </a:stretch>
              </a:blip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850" y="1328652"/>
            <a:ext cx="38481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Selenium</a:t>
            </a:r>
          </a:p>
          <a:p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기능적 자동화 테스트 도구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“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검색 → 수집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Beautiful Soup 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제공되는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자료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</a:t>
            </a: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 분석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Json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국회 본 회의록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수집을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위하여 </a:t>
            </a:r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형태로 제공되는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내용을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Parsing.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677762" y="1547803"/>
            <a:ext cx="38481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Konlpy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python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자연어 처리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패키지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형태소 처리 및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말뭉치 분석에 사용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doc2vec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일명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paragraph2vec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문장 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임베딩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단락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전체 문서와 같이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큰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블록에 대한 연속 표현을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비지도 학습하기 위하여 사용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305778" y="1615920"/>
            <a:ext cx="324759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Logistic Regression</a:t>
            </a: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재출마 의원에 대하여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당선요건에 대한 핵심요인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(feature)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신경망을 통한 회귀분석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당선확률 예측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TextRank</a:t>
            </a:r>
            <a:endParaRPr lang="en-US" altLang="ko-KR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 반복계산을 통해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데이터의 각 페이지의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중요도를 차등화하는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알고리즘으로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키워드 추출을 위하여   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016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2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14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25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82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BBD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40" y="494382"/>
            <a:ext cx="6483922" cy="1896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18" y="2642771"/>
            <a:ext cx="6450713" cy="162877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280" y="4608367"/>
            <a:ext cx="6364731" cy="191435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grpSp>
        <p:nvGrpSpPr>
          <p:cNvPr id="8" name="그룹 7"/>
          <p:cNvGrpSpPr/>
          <p:nvPr/>
        </p:nvGrpSpPr>
        <p:grpSpPr>
          <a:xfrm>
            <a:off x="3478877" y="827582"/>
            <a:ext cx="802178" cy="320041"/>
            <a:chOff x="3478877" y="827581"/>
            <a:chExt cx="802177" cy="320040"/>
          </a:xfrm>
        </p:grpSpPr>
        <p:sp>
          <p:nvSpPr>
            <p:cNvPr id="2" name="직각 삼각형 1"/>
            <p:cNvSpPr/>
            <p:nvPr/>
          </p:nvSpPr>
          <p:spPr>
            <a:xfrm flipH="1">
              <a:off x="3553864" y="842821"/>
              <a:ext cx="706823" cy="3048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3478877" y="827581"/>
              <a:ext cx="802177" cy="300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사다리꼴 24"/>
          <p:cNvSpPr/>
          <p:nvPr/>
        </p:nvSpPr>
        <p:spPr>
          <a:xfrm rot="10800000">
            <a:off x="5858669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BBDC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6" name="TextBox 25"/>
          <p:cNvSpPr txBox="1"/>
          <p:nvPr/>
        </p:nvSpPr>
        <p:spPr>
          <a:xfrm>
            <a:off x="629828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6367FCC-D21A-480D-AB00-314678007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"/>
            <a:ext cx="10287001" cy="6858000"/>
          </a:xfrm>
          <a:prstGeom prst="rect">
            <a:avLst/>
          </a:prstGeom>
        </p:spPr>
      </p:pic>
      <p:pic>
        <p:nvPicPr>
          <p:cNvPr id="1026" name="Picture 2" descr="내일부터 이틀간 사전투표…전국 어디서나 투표 가능 &gt; 정치 &gt; 뉴스 ...">
            <a:extLst>
              <a:ext uri="{FF2B5EF4-FFF2-40B4-BE49-F238E27FC236}">
                <a16:creationId xmlns:a16="http://schemas.microsoft.com/office/drawing/2014/main" xmlns="" id="{C7F5A214-A5EC-49FB-99D4-291E73A7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07" y="1057442"/>
            <a:ext cx="6411676" cy="36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0" y="1577"/>
            <a:ext cx="12192000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13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23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A82B72C-699C-4956-8A85-3A5C2FA6AAD7}"/>
              </a:ext>
            </a:extLst>
          </p:cNvPr>
          <p:cNvSpPr txBox="1"/>
          <p:nvPr/>
        </p:nvSpPr>
        <p:spPr>
          <a:xfrm>
            <a:off x="3773980" y="1197035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01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49FE976-CA14-44C7-8CBC-6EF7D81BF642}"/>
              </a:ext>
            </a:extLst>
          </p:cNvPr>
          <p:cNvSpPr txBox="1"/>
          <p:nvPr/>
        </p:nvSpPr>
        <p:spPr>
          <a:xfrm>
            <a:off x="7580915" y="1197035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02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7EF2C4E-C94A-489F-9052-B432FF7E25FC}"/>
              </a:ext>
            </a:extLst>
          </p:cNvPr>
          <p:cNvSpPr txBox="1"/>
          <p:nvPr/>
        </p:nvSpPr>
        <p:spPr>
          <a:xfrm>
            <a:off x="3773980" y="3725534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03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23110B1-FF71-4827-81C2-8D0D924B241E}"/>
              </a:ext>
            </a:extLst>
          </p:cNvPr>
          <p:cNvSpPr txBox="1"/>
          <p:nvPr/>
        </p:nvSpPr>
        <p:spPr>
          <a:xfrm>
            <a:off x="7580915" y="3725534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04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xmlns="" id="{B5C787FE-319C-4190-8FD9-59404AC0DC07}"/>
              </a:ext>
            </a:extLst>
          </p:cNvPr>
          <p:cNvSpPr/>
          <p:nvPr/>
        </p:nvSpPr>
        <p:spPr>
          <a:xfrm flipH="1">
            <a:off x="3791549" y="1776693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7F8153BD-77F4-461B-8EE6-56C163D388F7}"/>
              </a:ext>
            </a:extLst>
          </p:cNvPr>
          <p:cNvCxnSpPr>
            <a:endCxn id="19" idx="0"/>
          </p:cNvCxnSpPr>
          <p:nvPr/>
        </p:nvCxnSpPr>
        <p:spPr>
          <a:xfrm flipV="1">
            <a:off x="3856424" y="1776693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각 삼각형 28">
            <a:extLst>
              <a:ext uri="{FF2B5EF4-FFF2-40B4-BE49-F238E27FC236}">
                <a16:creationId xmlns:a16="http://schemas.microsoft.com/office/drawing/2014/main" xmlns="" id="{6CA7A649-5445-4B68-BF7D-F74FF3F6596E}"/>
              </a:ext>
            </a:extLst>
          </p:cNvPr>
          <p:cNvSpPr/>
          <p:nvPr/>
        </p:nvSpPr>
        <p:spPr>
          <a:xfrm flipH="1">
            <a:off x="7580916" y="1776693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4806E3E8-7B6E-4139-9584-F862A683E01D}"/>
              </a:ext>
            </a:extLst>
          </p:cNvPr>
          <p:cNvCxnSpPr>
            <a:endCxn id="29" idx="0"/>
          </p:cNvCxnSpPr>
          <p:nvPr/>
        </p:nvCxnSpPr>
        <p:spPr>
          <a:xfrm flipV="1">
            <a:off x="7645791" y="1776693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2ABC67E3-E345-4F21-83AC-E118BBE87453}"/>
              </a:ext>
            </a:extLst>
          </p:cNvPr>
          <p:cNvSpPr/>
          <p:nvPr/>
        </p:nvSpPr>
        <p:spPr>
          <a:xfrm flipH="1">
            <a:off x="7580916" y="4282716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765D7729-E10C-49E1-A046-BAA181D4C53D}"/>
              </a:ext>
            </a:extLst>
          </p:cNvPr>
          <p:cNvCxnSpPr>
            <a:endCxn id="31" idx="0"/>
          </p:cNvCxnSpPr>
          <p:nvPr/>
        </p:nvCxnSpPr>
        <p:spPr>
          <a:xfrm flipV="1">
            <a:off x="7645791" y="4282716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각 삼각형 32">
            <a:extLst>
              <a:ext uri="{FF2B5EF4-FFF2-40B4-BE49-F238E27FC236}">
                <a16:creationId xmlns:a16="http://schemas.microsoft.com/office/drawing/2014/main" xmlns="" id="{9299A91C-C697-496D-853D-32B220B6ED04}"/>
              </a:ext>
            </a:extLst>
          </p:cNvPr>
          <p:cNvSpPr/>
          <p:nvPr/>
        </p:nvSpPr>
        <p:spPr>
          <a:xfrm flipH="1">
            <a:off x="3788188" y="4282716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E03163BD-A534-448D-B189-23AAB5E3C485}"/>
              </a:ext>
            </a:extLst>
          </p:cNvPr>
          <p:cNvCxnSpPr>
            <a:endCxn id="33" idx="0"/>
          </p:cNvCxnSpPr>
          <p:nvPr/>
        </p:nvCxnSpPr>
        <p:spPr>
          <a:xfrm flipV="1">
            <a:off x="3853062" y="4282716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A0F75C-D753-4D98-BC97-BE9B946D76E2}"/>
              </a:ext>
            </a:extLst>
          </p:cNvPr>
          <p:cNvSpPr txBox="1"/>
          <p:nvPr/>
        </p:nvSpPr>
        <p:spPr>
          <a:xfrm>
            <a:off x="4239490" y="1948708"/>
            <a:ext cx="213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45498" y="194395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68C7933-D56F-4758-A021-A8A0496A6AE3}"/>
              </a:ext>
            </a:extLst>
          </p:cNvPr>
          <p:cNvSpPr txBox="1"/>
          <p:nvPr/>
        </p:nvSpPr>
        <p:spPr>
          <a:xfrm>
            <a:off x="4252853" y="4431408"/>
            <a:ext cx="296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수행결과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BC9CBAC-F8D1-4831-A1AF-543268926E7C}"/>
              </a:ext>
            </a:extLst>
          </p:cNvPr>
          <p:cNvSpPr txBox="1"/>
          <p:nvPr/>
        </p:nvSpPr>
        <p:spPr>
          <a:xfrm>
            <a:off x="8107839" y="4413710"/>
            <a:ext cx="2275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소감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5320930-B12E-4D23-8623-77ECDEFF1435}"/>
              </a:ext>
            </a:extLst>
          </p:cNvPr>
          <p:cNvSpPr txBox="1"/>
          <p:nvPr/>
        </p:nvSpPr>
        <p:spPr>
          <a:xfrm>
            <a:off x="4341488" y="2365646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 및 목적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0C5E40-ED5C-47C7-A5D9-2F4CB2DD8662}"/>
              </a:ext>
            </a:extLst>
          </p:cNvPr>
          <p:cNvSpPr txBox="1"/>
          <p:nvPr/>
        </p:nvSpPr>
        <p:spPr>
          <a:xfrm>
            <a:off x="4341484" y="2639372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개요 및 구조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6F5960F-549E-4F6B-9DBE-C183517752E6}"/>
              </a:ext>
            </a:extLst>
          </p:cNvPr>
          <p:cNvSpPr txBox="1"/>
          <p:nvPr/>
        </p:nvSpPr>
        <p:spPr>
          <a:xfrm>
            <a:off x="4341484" y="2937646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기대효과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A32624A-AF74-497F-ADF6-5E22876908B7}"/>
              </a:ext>
            </a:extLst>
          </p:cNvPr>
          <p:cNvSpPr txBox="1"/>
          <p:nvPr/>
        </p:nvSpPr>
        <p:spPr>
          <a:xfrm>
            <a:off x="8280368" y="2370905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180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팀구성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626CFED-46F3-4FD9-B706-A7DE39F3D2F3}"/>
              </a:ext>
            </a:extLst>
          </p:cNvPr>
          <p:cNvSpPr txBox="1"/>
          <p:nvPr/>
        </p:nvSpPr>
        <p:spPr>
          <a:xfrm>
            <a:off x="8280366" y="2644631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수행절차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8F36248-1A8A-443D-B379-311A48AF60BD}"/>
              </a:ext>
            </a:extLst>
          </p:cNvPr>
          <p:cNvSpPr txBox="1"/>
          <p:nvPr/>
        </p:nvSpPr>
        <p:spPr>
          <a:xfrm>
            <a:off x="8280366" y="2942905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방법론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8924064-EFFB-4026-BD84-68F0382E8BC7}"/>
              </a:ext>
            </a:extLst>
          </p:cNvPr>
          <p:cNvSpPr txBox="1"/>
          <p:nvPr/>
        </p:nvSpPr>
        <p:spPr>
          <a:xfrm>
            <a:off x="4333184" y="4853314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탐색적 분석 및 전처리</a:t>
            </a:r>
            <a:endParaRPr lang="ko-KR" altLang="en-US" sz="180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3627885-B3C1-4D49-AAED-3220BDB39B2E}"/>
              </a:ext>
            </a:extLst>
          </p:cNvPr>
          <p:cNvSpPr txBox="1"/>
          <p:nvPr/>
        </p:nvSpPr>
        <p:spPr>
          <a:xfrm>
            <a:off x="4333180" y="512703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 및 분석 </a:t>
            </a:r>
            <a:endParaRPr lang="ko-KR" altLang="en-US" sz="180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2F107B7-6D79-445A-91AB-B6DBE7D0FD9C}"/>
              </a:ext>
            </a:extLst>
          </p:cNvPr>
          <p:cNvSpPr txBox="1"/>
          <p:nvPr/>
        </p:nvSpPr>
        <p:spPr>
          <a:xfrm>
            <a:off x="4333180" y="5425314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서비스 시범 구현 </a:t>
            </a:r>
            <a:endParaRPr lang="ko-KR" altLang="en-US" sz="180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568A6FCF-554F-4714-9028-41BD9742D15D}"/>
              </a:ext>
            </a:extLst>
          </p:cNvPr>
          <p:cNvSpPr txBox="1"/>
          <p:nvPr/>
        </p:nvSpPr>
        <p:spPr>
          <a:xfrm>
            <a:off x="8278204" y="485655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후 </a:t>
            </a:r>
            <a:r>
              <a:rPr lang="ko-KR" altLang="en-US" sz="180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느낀점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DF2C00A-6A09-4959-93E4-D33B9F199FE8}"/>
              </a:ext>
            </a:extLst>
          </p:cNvPr>
          <p:cNvSpPr txBox="1"/>
          <p:nvPr/>
        </p:nvSpPr>
        <p:spPr>
          <a:xfrm>
            <a:off x="8273522" y="5150293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보완점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1DF4148-1386-4851-8D93-71E2BB5DE274}"/>
              </a:ext>
            </a:extLst>
          </p:cNvPr>
          <p:cNvSpPr txBox="1"/>
          <p:nvPr/>
        </p:nvSpPr>
        <p:spPr>
          <a:xfrm>
            <a:off x="8258059" y="547341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 &amp; A</a:t>
            </a:r>
            <a:endParaRPr lang="ko-KR" altLang="en-US" sz="180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7"/>
            <a:ext cx="713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전반적인 작성요령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45031" y="1539706"/>
          <a:ext cx="10114382" cy="4758354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54980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4208553">
                <a:tc>
                  <a:txBody>
                    <a:bodyPr/>
                    <a:lstStyle/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훈련생 포트폴리오 양식은 프로젝트 기반 훈련 평가대상 훈련과정에 한하여 대표 프로젝트 </a:t>
                      </a:r>
                      <a:r>
                        <a:rPr lang="ko-KR" altLang="en-US" sz="18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별로 각각 작성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제출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수행 과정 및 결과에 대해서는 제공된 목차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및 세부 항목별 작성요령을 참조하여 작성하되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특성에 따라 기본적인 구성을 유지한 상태에서 </a:t>
                      </a:r>
                      <a:r>
                        <a:rPr lang="ko-KR" altLang="en-US" sz="1800" b="1" kern="1200" baseline="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 양식을 보완하거나 추가하여 작성할 수 있음</a:t>
                      </a:r>
                      <a:endParaRPr lang="en-US" altLang="ko-KR" sz="1800" b="1" kern="1200" baseline="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fontAlgn="base" latinLnBrk="0">
                        <a:buFont typeface="Wingdings" panose="05000000000000000000" pitchFamily="2" charset="2"/>
                        <a:buNone/>
                      </a:pP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훈련생 포트폴리오에 작성한 내용은 관련 </a:t>
                      </a:r>
                      <a:r>
                        <a:rPr lang="ko-KR" altLang="en-US" sz="18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증빙자료를 모두 제출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해야 함 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별로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zip 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파일로 묶어서 제출해주세요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 예시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기울임 회색 글씨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모두 삭제 후 제출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7"/>
            <a:ext cx="713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전반적인 작성요령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01037"/>
              </p:ext>
            </p:extLst>
          </p:nvPr>
        </p:nvGraphicFramePr>
        <p:xfrm>
          <a:off x="1045031" y="1539706"/>
          <a:ext cx="10114382" cy="4758354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54980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4208553">
                <a:tc>
                  <a:txBody>
                    <a:bodyPr/>
                    <a:lstStyle/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훈련생 포트폴리오 양식은 프로젝트 기반 훈련 평가대상 훈련과정에 한하여 대표 프로젝트 </a:t>
                      </a:r>
                      <a:r>
                        <a:rPr lang="ko-KR" altLang="en-US" sz="18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별로 각각 작성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제출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수행 과정 및 결과에 대해서는 제공된 목차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및 세부 항목별 작성요령을 참조하여 작성하되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특성에 따라 기본적인 구성을 유지한 상태에서 </a:t>
                      </a:r>
                      <a:r>
                        <a:rPr lang="ko-KR" altLang="en-US" sz="1800" b="1" kern="1200" baseline="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 양식을 보완하거나 추가하여 작성할 수 있음</a:t>
                      </a:r>
                      <a:endParaRPr lang="en-US" altLang="ko-KR" sz="1800" b="1" kern="1200" baseline="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fontAlgn="base" latinLnBrk="0">
                        <a:buFont typeface="Wingdings" panose="05000000000000000000" pitchFamily="2" charset="2"/>
                        <a:buNone/>
                      </a:pP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훈련생 포트폴리오에 작성한 내용은 관련 </a:t>
                      </a:r>
                      <a:r>
                        <a:rPr lang="ko-KR" altLang="en-US" sz="18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증빙자료를 모두 제출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해야 함 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별로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zip 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파일로 묶어서 제출해주세요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 예시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기울임 회색 글씨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모두 삭제 후 제출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5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41741"/>
              </p:ext>
            </p:extLst>
          </p:nvPr>
        </p:nvGraphicFramePr>
        <p:xfrm>
          <a:off x="3546089" y="1302453"/>
          <a:ext cx="7214837" cy="4589819"/>
        </p:xfrm>
        <a:graphic>
          <a:graphicData uri="http://schemas.openxmlformats.org/drawingml/2006/table">
            <a:tbl>
              <a:tblPr/>
              <a:tblGrid>
                <a:gridCol w="7214837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33339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배경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Ⅱ.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팀 구성 및 역할</a:t>
                      </a:r>
                      <a:endParaRPr lang="en-US" altLang="ko-KR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05830664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Ⅲ.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수행절차 및 방법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0871514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Ⅳ.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 결과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04980399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Ⅴ.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느낀 점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2333981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1074173" y="520919"/>
            <a:ext cx="4774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목차</a:t>
            </a:r>
            <a:endParaRPr lang="zh-CN" altLang="en-US" sz="3600" b="1" dirty="0">
              <a:solidFill>
                <a:srgbClr val="1A7BAE"/>
              </a:solidFill>
              <a:latin typeface="Impac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3220844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252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046301"/>
              </p:ext>
            </p:extLst>
          </p:nvPr>
        </p:nvGraphicFramePr>
        <p:xfrm>
          <a:off x="1045031" y="1971220"/>
          <a:ext cx="10114382" cy="3599159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52217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3076983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배경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아래와 같은 내용 등으로 구성하여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목적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개요 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컨셉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훈련 내용과의 관련성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환경 등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구조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기대 효과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45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Ⅱ.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303188"/>
              </p:ext>
            </p:extLst>
          </p:nvPr>
        </p:nvGraphicFramePr>
        <p:xfrm>
          <a:off x="1045031" y="1971220"/>
          <a:ext cx="10114382" cy="3599159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52217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3076983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팀 구성 및 역할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프로젝트를 기본 단위로 작성하며 팀원의 수에 따라 칸을 추가하거나 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삭제할 수 있다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훈련생 별로 해당 프로젝트를 진행하면서 주도적으로 참여한 부분을 중심으로 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3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Ⅱ.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946463"/>
              </p:ext>
            </p:extLst>
          </p:nvPr>
        </p:nvGraphicFramePr>
        <p:xfrm>
          <a:off x="648924" y="1297862"/>
          <a:ext cx="11125258" cy="4989928"/>
        </p:xfrm>
        <a:graphic>
          <a:graphicData uri="http://schemas.openxmlformats.org/drawingml/2006/table">
            <a:tbl>
              <a:tblPr/>
              <a:tblGrid>
                <a:gridCol w="1925310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9199948">
                  <a:extLst>
                    <a:ext uri="{9D8B030D-6E8A-4147-A177-3AD203B41FA5}">
                      <a16:colId xmlns:a16="http://schemas.microsoft.com/office/drawing/2014/main" xmlns="" val="214799246"/>
                    </a:ext>
                  </a:extLst>
                </a:gridCol>
              </a:tblGrid>
              <a:tr h="74827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1413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홍길동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리더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r>
                        <a:rPr lang="en-US" altLang="ko-KR" sz="1800" b="1" i="1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1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 결과물을 작성하고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 결과물을 보완함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90035900"/>
                  </a:ext>
                </a:extLst>
              </a:tr>
              <a:tr h="1413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김아무개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 주차 회의록을 작성함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전처리작업을 담당함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28869406"/>
                  </a:ext>
                </a:extLst>
              </a:tr>
              <a:tr h="1413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김민수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훈련에 임하며 사진을 촬영함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 데이터를 확보함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4222521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67576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/>
        </p:nvSpPr>
        <p:spPr>
          <a:xfrm>
            <a:off x="790008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Ⅲ.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수행절차 및 방법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2322"/>
              </p:ext>
            </p:extLst>
          </p:nvPr>
        </p:nvGraphicFramePr>
        <p:xfrm>
          <a:off x="1073021" y="2008539"/>
          <a:ext cx="10049070" cy="3580497"/>
        </p:xfrm>
        <a:graphic>
          <a:graphicData uri="http://schemas.openxmlformats.org/drawingml/2006/table">
            <a:tbl>
              <a:tblPr/>
              <a:tblGrid>
                <a:gridCol w="10049070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3061029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수행절차 및 방법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프로젝트의 사전 기획과 프로젝트 수행 및 완료 과정으로 나누어서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 절차를 도식화하여 제시하거나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 효과적으로 전달하는 방법 등이 있다면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기본적인 구성요소를 포함하여 보다 창의적으로 수정하여 작성 가능함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기획 및 주제 선정 과정과 아이디어를 도출하는 과정을 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 단계에서 도출된 주제와 아이디어를 기반으로 실제 프로젝트를 수행한 세부적인 기간과 활동 내용을 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03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36051"/>
              </p:ext>
            </p:extLst>
          </p:nvPr>
        </p:nvGraphicFramePr>
        <p:xfrm>
          <a:off x="648927" y="1327192"/>
          <a:ext cx="10989797" cy="4924528"/>
        </p:xfrm>
        <a:graphic>
          <a:graphicData uri="http://schemas.openxmlformats.org/drawingml/2006/table">
            <a:tbl>
              <a:tblPr/>
              <a:tblGrid>
                <a:gridCol w="1885554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  <a:gridCol w="3678796">
                  <a:extLst>
                    <a:ext uri="{9D8B030D-6E8A-4147-A177-3AD203B41FA5}">
                      <a16:colId xmlns:a16="http://schemas.microsoft.com/office/drawing/2014/main" xmlns="" val="3319531251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xmlns="" val="584824119"/>
                    </a:ext>
                  </a:extLst>
                </a:gridCol>
              </a:tblGrid>
              <a:tr h="47926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736692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기획 및 주제 선정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기획안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작성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아이디어 선정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736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 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 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아이디어 발표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 선정 배경 및 개요 발표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7809387"/>
                  </a:ext>
                </a:extLst>
              </a:tr>
              <a:tr h="742971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전처리</a:t>
                      </a:r>
                      <a:endParaRPr lang="en-US" altLang="ko-KR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선정 및 프로젝트 진행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EDA &amp; Research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67508895"/>
                  </a:ext>
                </a:extLst>
              </a:tr>
              <a:tr h="742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별 중간보고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피드백 및 일정 검토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06332610"/>
                  </a:ext>
                </a:extLst>
              </a:tr>
              <a:tr h="7429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피드백 의견 반영하여 프로젝트 고도화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최적화</a:t>
                      </a:r>
                      <a:r>
                        <a:rPr lang="en-US" altLang="ko-KR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800" b="1" i="1" u="none" strike="noStrike" baseline="0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1" u="none" strike="noStrike" baseline="0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 수정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0513718"/>
                  </a:ext>
                </a:extLst>
              </a:tr>
              <a:tr h="7429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)(4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0892908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790008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Ⅲ.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수행절차 및 방법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826255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994308"/>
              </p:ext>
            </p:extLst>
          </p:nvPr>
        </p:nvGraphicFramePr>
        <p:xfrm>
          <a:off x="1002046" y="1268589"/>
          <a:ext cx="10145415" cy="4890141"/>
        </p:xfrm>
        <a:graphic>
          <a:graphicData uri="http://schemas.openxmlformats.org/drawingml/2006/table">
            <a:tbl>
              <a:tblPr/>
              <a:tblGrid>
                <a:gridCol w="10145415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49731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4390626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 결과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프로젝트 결과물이 도출된 과정을 세부적으로 기록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i="0" spc="-5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 </a:t>
                      </a:r>
                      <a:r>
                        <a:rPr lang="ko-KR" altLang="en-US" sz="1800" b="1" i="0" spc="-5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예시</a:t>
                      </a:r>
                      <a:r>
                        <a:rPr lang="en-US" altLang="ko-KR" sz="1400" b="1" i="0" spc="-5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(10~13p)</a:t>
                      </a:r>
                      <a:r>
                        <a:rPr lang="ko-KR" altLang="en-US" sz="1800" b="1" i="0" spc="-5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하나의 사례로 간단하게 제시한 것이므로</a:t>
                      </a:r>
                      <a:r>
                        <a:rPr lang="en-US" altLang="ko-KR" sz="1800" b="1" i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성격에 따라 보다 자세하게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기록하며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결과를 서술하는 과정에서는 논리성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창의성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완결성이 잘 드러나도록 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※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논리성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결과물을 도출하기 위해 논리적인 과정으로 구성된 정도를 의미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b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들어 산업 분야 및 연구 문헌 검토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선진사례 및 문헌 활용 등이 있음</a:t>
                      </a:r>
                      <a:endParaRPr lang="en-US" altLang="ko-KR" sz="1600" b="0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※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창의성</a:t>
                      </a:r>
                      <a:r>
                        <a:rPr lang="en-US" altLang="ko-KR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결과물이 이전의 결과물과 달리 획기적인 주제나 아이디어로 만들어진 정도를 의미</a:t>
                      </a:r>
                      <a:endParaRPr lang="en-US" altLang="ko-KR" sz="1600" b="0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※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완결성</a:t>
                      </a:r>
                      <a:r>
                        <a:rPr lang="en-US" altLang="ko-KR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결과물이 실습 주제와 과정에 맞게 완결성 있게 도출된 정도를 의미</a:t>
                      </a:r>
                      <a:endParaRPr lang="en-US" altLang="ko-KR" sz="16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결과는 그 과정이 잘 드러날 수 있도록 데이터 가공 과정부터 활용까지 전체적인 프로세스를 확인할 수 있도록 단계별로 작성</a:t>
                      </a:r>
                      <a:endParaRPr lang="en-US" altLang="ko-KR" sz="16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첨부 자료 예시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결과물 사진 또는 동영상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소스코드 등 </a:t>
                      </a:r>
                      <a:r>
                        <a:rPr lang="ko-KR" altLang="en-US" sz="1600" b="0" i="0" u="sng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우수성이 들어날 수 있는 자료</a:t>
                      </a:r>
                      <a:endParaRPr lang="en-US" altLang="ko-KR" sz="1600" b="0" i="0" u="sng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2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1.  </a:t>
            </a:r>
            <a:r>
              <a:rPr lang="ko-KR" altLang="en-US" sz="1600" b="1" dirty="0">
                <a:solidFill>
                  <a:srgbClr val="1A7BAE"/>
                </a:solidFill>
              </a:rPr>
              <a:t>탐색적 분석 및 전처리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98" y="3872284"/>
            <a:ext cx="4110348" cy="247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349990" y="1474479"/>
            <a:ext cx="5905531" cy="1954521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9" indent="-342909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학습 데이터 소개 </a:t>
            </a:r>
            <a:r>
              <a:rPr lang="en-US" altLang="ko-KR" sz="2400" dirty="0">
                <a:latin typeface="+mn-lt"/>
              </a:rPr>
              <a:t>(Train/dev set)</a:t>
            </a:r>
          </a:p>
          <a:p>
            <a:pPr latinLnBrk="0"/>
            <a:r>
              <a:rPr lang="en-US" altLang="ko-KR" sz="2400" dirty="0"/>
              <a:t> 	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LG CNS KORQUAD </a:t>
            </a:r>
            <a:r>
              <a:rPr lang="ko-KR" altLang="en-US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질의응답 형식</a:t>
            </a:r>
            <a:endParaRPr lang="en-US" altLang="ko-KR" sz="2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1257331" lvl="2" indent="-342909" latinLnBrk="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Context : 10,645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1257331" lvl="2" indent="-342909" latinLnBrk="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QA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쌍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 66,181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 </a:t>
            </a:r>
          </a:p>
          <a:p>
            <a:pPr latinLnBrk="0"/>
            <a:endParaRPr lang="en-US" altLang="ko-KR" sz="21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atinLnBrk="0"/>
            <a:endParaRPr lang="ko-KR" altLang="ko-KR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6497757" y="1406959"/>
            <a:ext cx="5158708" cy="1847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2000" dirty="0"/>
              <a:t>Tokenizing : </a:t>
            </a:r>
            <a:r>
              <a:rPr lang="en-US" altLang="ko-KR" sz="2000" dirty="0" err="1"/>
              <a:t>Okt</a:t>
            </a:r>
            <a:endParaRPr lang="en-US" altLang="ko-KR" sz="2000" dirty="0"/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2000" dirty="0"/>
              <a:t>Regular Expression : </a:t>
            </a:r>
            <a:r>
              <a:rPr lang="ko-KR" altLang="en-US" sz="1801" dirty="0"/>
              <a:t>불용어가 많아 필수 한글</a:t>
            </a:r>
            <a:r>
              <a:rPr lang="en-US" altLang="ko-KR" sz="1801" dirty="0"/>
              <a:t>, </a:t>
            </a:r>
            <a:r>
              <a:rPr lang="ko-KR" altLang="en-US" sz="1801" dirty="0"/>
              <a:t>영어</a:t>
            </a:r>
            <a:r>
              <a:rPr lang="en-US" altLang="ko-KR" sz="1801" dirty="0"/>
              <a:t>, </a:t>
            </a:r>
            <a:r>
              <a:rPr lang="ko-KR" altLang="en-US" sz="1801" dirty="0"/>
              <a:t>숫자만 추출</a:t>
            </a:r>
            <a:endParaRPr lang="en-US" altLang="ko-KR" sz="1801" dirty="0"/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2000" dirty="0"/>
              <a:t>Embedding : </a:t>
            </a:r>
            <a:r>
              <a:rPr lang="ko-KR" altLang="en-US" sz="1600" dirty="0"/>
              <a:t>단어 </a:t>
            </a:r>
            <a:r>
              <a:rPr lang="ko-KR" altLang="en-US" sz="1600" dirty="0" err="1"/>
              <a:t>임베딩</a:t>
            </a:r>
            <a:r>
              <a:rPr lang="en-US" altLang="ko-KR" sz="1600" dirty="0"/>
              <a:t>(Glove ) – </a:t>
            </a:r>
            <a:r>
              <a:rPr lang="ko-KR" altLang="en-US" sz="1801" dirty="0" err="1"/>
              <a:t>단어사이</a:t>
            </a:r>
            <a:r>
              <a:rPr lang="ko-KR" altLang="en-US" sz="1801" dirty="0"/>
              <a:t> 문맥상 유사성 이해</a:t>
            </a:r>
            <a:endParaRPr lang="en-US" altLang="ko-KR" sz="1801" dirty="0"/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1801" dirty="0"/>
              <a:t>Vocabulary  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D404287-8078-4842-B0B0-2FE3782B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776" y="4126267"/>
            <a:ext cx="2045691" cy="2318448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07" y="3516613"/>
            <a:ext cx="2128142" cy="125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CB52E87-B98A-4160-86DD-213E8BA57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595" y="4453988"/>
            <a:ext cx="1816709" cy="20071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45D3DA0-7C02-4741-82BA-4B5B4BF9E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799" y="3466884"/>
            <a:ext cx="2173900" cy="16342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115193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08" y="167641"/>
            <a:ext cx="470777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" name="사다리꼴 9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4" name="TextBox 13"/>
          <p:cNvSpPr txBox="1"/>
          <p:nvPr/>
        </p:nvSpPr>
        <p:spPr>
          <a:xfrm>
            <a:off x="1124297" y="1600115"/>
            <a:ext cx="3520441" cy="4833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엄청난 국민적 기대와 관심을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불러일으켰던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21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 총선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60%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 투표율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과반 여당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초선의원 과반의석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(151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비례연합정당의 출현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초유의 바이러스 사태 등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화두와 관전포인트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2" name="Picture 4" descr="그래픽] 21대 총선 지역구별 판세(16일 02시 현재) | 연합뉴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86" y="365761"/>
            <a:ext cx="4597915" cy="60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 flipH="1" flipV="1">
            <a:off x="8961121" y="289561"/>
            <a:ext cx="259081" cy="2741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8854439" y="173532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57" name="타원 56"/>
          <p:cNvSpPr/>
          <p:nvPr/>
        </p:nvSpPr>
        <p:spPr>
          <a:xfrm>
            <a:off x="8839198" y="14305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TextBox 27"/>
          <p:cNvSpPr txBox="1"/>
          <p:nvPr/>
        </p:nvSpPr>
        <p:spPr>
          <a:xfrm>
            <a:off x="727449" y="2397654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84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2. </a:t>
            </a:r>
            <a:r>
              <a:rPr lang="ko-KR" altLang="en-US" sz="1600" b="1" dirty="0">
                <a:solidFill>
                  <a:srgbClr val="1A7BAE"/>
                </a:solidFill>
              </a:rPr>
              <a:t>모델 개요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971747" y="1498197"/>
            <a:ext cx="9556674" cy="14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1801" dirty="0"/>
              <a:t>LSTM(Long short-term memory)</a:t>
            </a:r>
          </a:p>
          <a:p>
            <a:r>
              <a:rPr lang="en-US" altLang="ko-KR" sz="1801" dirty="0"/>
              <a:t>	</a:t>
            </a:r>
            <a:r>
              <a:rPr lang="ko-KR" altLang="en-US" sz="1801" dirty="0"/>
              <a:t>피드백 루프를 순환하면서 주어진 입력에 관한 신경망 출력을   </a:t>
            </a:r>
            <a:endParaRPr lang="en-US" altLang="ko-KR" sz="1801" dirty="0"/>
          </a:p>
          <a:p>
            <a:r>
              <a:rPr lang="en-US" altLang="ko-KR" sz="1801" dirty="0"/>
              <a:t>	</a:t>
            </a:r>
            <a:r>
              <a:rPr lang="ko-KR" altLang="en-US" sz="1801" dirty="0"/>
              <a:t>방지하기 위해 고안된 순환 신경망</a:t>
            </a:r>
            <a:r>
              <a:rPr lang="en-US" altLang="ko-KR" sz="1801" dirty="0"/>
              <a:t>(RNN: </a:t>
            </a:r>
            <a:r>
              <a:rPr lang="en-US" altLang="ko-KR" sz="1600" dirty="0"/>
              <a:t>Recurrent Neural Network</a:t>
            </a:r>
            <a:r>
              <a:rPr lang="en-US" altLang="ko-KR" sz="1801" dirty="0"/>
              <a:t>)</a:t>
            </a:r>
            <a:r>
              <a:rPr lang="ko-KR" altLang="en-US" sz="1801" dirty="0"/>
              <a:t> </a:t>
            </a:r>
            <a:endParaRPr lang="en-US" altLang="ko-KR" sz="1801" dirty="0"/>
          </a:p>
          <a:p>
            <a:endParaRPr lang="en-US" altLang="ko-KR" sz="1801" dirty="0"/>
          </a:p>
          <a:p>
            <a:endParaRPr lang="ko-KR" altLang="en-US" sz="1801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935625150"/>
              </p:ext>
            </p:extLst>
          </p:nvPr>
        </p:nvGraphicFramePr>
        <p:xfrm>
          <a:off x="2819636" y="2883479"/>
          <a:ext cx="6552729" cy="3631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266582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3. </a:t>
            </a:r>
            <a:r>
              <a:rPr lang="ko-KR" altLang="en-US" sz="1600" b="1" dirty="0">
                <a:solidFill>
                  <a:srgbClr val="1A7BAE"/>
                </a:solidFill>
              </a:rPr>
              <a:t>모델 선정 및 분석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828371" y="1398193"/>
            <a:ext cx="7560976" cy="14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1801" dirty="0"/>
              <a:t>LSTM(Long short-term memory)</a:t>
            </a:r>
          </a:p>
          <a:p>
            <a:r>
              <a:rPr lang="en-US" altLang="ko-KR" sz="1801" dirty="0"/>
              <a:t>		- 2Layer LSTM : </a:t>
            </a:r>
            <a:r>
              <a:rPr lang="ko-KR" altLang="en-US" sz="1801" dirty="0"/>
              <a:t>문단</a:t>
            </a:r>
            <a:r>
              <a:rPr lang="en-US" altLang="ko-KR" sz="1801" dirty="0"/>
              <a:t>, </a:t>
            </a:r>
            <a:r>
              <a:rPr lang="ko-KR" altLang="en-US" sz="1801" dirty="0"/>
              <a:t>질문</a:t>
            </a:r>
            <a:endParaRPr lang="en-US" altLang="ko-KR" sz="1801" dirty="0"/>
          </a:p>
          <a:p>
            <a:r>
              <a:rPr lang="en-US" altLang="ko-KR" sz="1801" dirty="0"/>
              <a:t>		- </a:t>
            </a:r>
            <a:r>
              <a:rPr lang="ko-KR" altLang="en-US" sz="1801" dirty="0"/>
              <a:t>코사인 유사도</a:t>
            </a:r>
            <a:r>
              <a:rPr lang="en-US" altLang="ko-KR" sz="1801" dirty="0"/>
              <a:t>(</a:t>
            </a:r>
            <a:r>
              <a:rPr lang="ko-KR" altLang="en-US" sz="1801" dirty="0"/>
              <a:t>문서</a:t>
            </a:r>
            <a:r>
              <a:rPr lang="en-US" altLang="ko-KR" sz="1801" dirty="0"/>
              <a:t>)</a:t>
            </a:r>
            <a:r>
              <a:rPr lang="ko-KR" altLang="en-US" sz="1801" dirty="0"/>
              <a:t> </a:t>
            </a:r>
            <a:endParaRPr lang="en-US" altLang="ko-KR" sz="1801" dirty="0"/>
          </a:p>
          <a:p>
            <a:endParaRPr lang="en-US" altLang="ko-KR" sz="1801" dirty="0"/>
          </a:p>
          <a:p>
            <a:endParaRPr lang="ko-KR" altLang="en-US" sz="1801" dirty="0"/>
          </a:p>
        </p:txBody>
      </p:sp>
      <p:pic>
        <p:nvPicPr>
          <p:cNvPr id="9" name="Picture 2" descr="https://i.imgur.com/NV7jQ0X.png">
            <a:extLst>
              <a:ext uri="{FF2B5EF4-FFF2-40B4-BE49-F238E27FC236}">
                <a16:creationId xmlns:a16="http://schemas.microsoft.com/office/drawing/2014/main" xmlns="" id="{40AE1313-B21E-4797-B580-D82F3ED9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78" y="3198265"/>
            <a:ext cx="495736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32" y="2690200"/>
            <a:ext cx="3888315" cy="363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33866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4. </a:t>
            </a:r>
            <a:r>
              <a:rPr lang="ko-KR" altLang="en-US" sz="1600" b="1" dirty="0">
                <a:solidFill>
                  <a:srgbClr val="1A7BAE"/>
                </a:solidFill>
              </a:rPr>
              <a:t>모델 평가 및 개선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18B9028-7A42-4747-B5ED-54D9EFDB6F3D}"/>
              </a:ext>
            </a:extLst>
          </p:cNvPr>
          <p:cNvSpPr/>
          <p:nvPr/>
        </p:nvSpPr>
        <p:spPr>
          <a:xfrm>
            <a:off x="828371" y="1498198"/>
            <a:ext cx="5796713" cy="1600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2000" dirty="0"/>
              <a:t>LSTM(Long short-term memory)</a:t>
            </a:r>
          </a:p>
          <a:p>
            <a:r>
              <a:rPr lang="en-US" altLang="ko-KR" sz="2400" b="1" dirty="0"/>
              <a:t>     </a:t>
            </a:r>
            <a:r>
              <a:rPr lang="en-US" altLang="ko-KR" sz="1801" b="1" dirty="0"/>
              <a:t>- </a:t>
            </a:r>
            <a:r>
              <a:rPr lang="en-US" altLang="ko-KR" sz="1801" dirty="0"/>
              <a:t>3Layer LSTM </a:t>
            </a:r>
            <a:r>
              <a:rPr lang="ko-KR" altLang="en-US" sz="1801" dirty="0"/>
              <a:t>으로 변경</a:t>
            </a:r>
            <a:endParaRPr lang="en-US" altLang="ko-KR" sz="1801" dirty="0"/>
          </a:p>
          <a:p>
            <a:r>
              <a:rPr lang="en-US" altLang="ko-KR" sz="1801" dirty="0"/>
              <a:t>      - </a:t>
            </a:r>
            <a:r>
              <a:rPr lang="ko-KR" altLang="en-US" sz="1801" dirty="0" err="1"/>
              <a:t>옵티마이저</a:t>
            </a:r>
            <a:r>
              <a:rPr lang="ko-KR" altLang="en-US" sz="1801" dirty="0"/>
              <a:t> 조정</a:t>
            </a:r>
            <a:endParaRPr lang="en-US" altLang="ko-KR" sz="1801" dirty="0"/>
          </a:p>
          <a:p>
            <a:r>
              <a:rPr lang="en-US" altLang="ko-KR" sz="1801" dirty="0"/>
              <a:t>        : Adam -&gt;‘</a:t>
            </a:r>
            <a:r>
              <a:rPr lang="en-US" altLang="ko-KR" sz="1801" dirty="0" err="1"/>
              <a:t>rmsprop</a:t>
            </a:r>
            <a:r>
              <a:rPr lang="en-US" altLang="ko-KR" sz="1801" dirty="0"/>
              <a:t>’</a:t>
            </a:r>
            <a:r>
              <a:rPr lang="ko-KR" altLang="en-US" sz="1801" dirty="0"/>
              <a:t>로 변경</a:t>
            </a:r>
            <a:endParaRPr lang="en-US" altLang="ko-KR" sz="1801" dirty="0"/>
          </a:p>
          <a:p>
            <a:r>
              <a:rPr lang="en-US" altLang="ko-KR" sz="1801" dirty="0"/>
              <a:t>	  &gt;&gt; </a:t>
            </a:r>
            <a:r>
              <a:rPr lang="ko-KR" altLang="en-US" sz="1801" dirty="0"/>
              <a:t>학습속도 및 유사도 개선</a:t>
            </a:r>
            <a:endParaRPr lang="en-US" altLang="ko-KR" sz="2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5648E92E-01A1-4DED-9BE0-D0642559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24" y="1968347"/>
            <a:ext cx="4723225" cy="361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378A6B5B-C0C5-46AE-AAFE-210FADFD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17" y="4781055"/>
            <a:ext cx="4723225" cy="1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192617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느낀 점 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394399"/>
              </p:ext>
            </p:extLst>
          </p:nvPr>
        </p:nvGraphicFramePr>
        <p:xfrm>
          <a:off x="1045031" y="1971220"/>
          <a:ext cx="10114382" cy="3599159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</a:tblGrid>
              <a:tr h="52217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0675285"/>
                  </a:ext>
                </a:extLst>
              </a:tr>
              <a:tr h="3076983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느낀 점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수행하면서 느끼거나 경험한 성찰이나 반성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성과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</a:t>
                      </a:r>
                      <a:r>
                        <a:rPr lang="ko-KR" altLang="en-US" sz="1800" b="1" i="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경력계획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등과 연관시켜 </a:t>
                      </a:r>
                      <a:r>
                        <a:rPr lang="ko-KR" altLang="en-US" sz="1800" b="1" i="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팀별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공통 의견 또는 개인 의견을 작성할 수 있다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마치고 수행상 어려움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갈등요소 등을 작성하고 이를 해결한 방법을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또한 프로젝트 수행에서 개인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우리 팀이 잘한 부분과 아쉬운 점을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그리고 프로젝트 수행을 통해 자신의 </a:t>
                      </a:r>
                      <a:r>
                        <a:rPr lang="ko-KR" altLang="en-US" sz="1800" b="1" i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진로설계와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취업분야 탐색 및 의사결정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도움된 사항이 있었다면 구체적으로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93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77659"/>
              </p:ext>
            </p:extLst>
          </p:nvPr>
        </p:nvGraphicFramePr>
        <p:xfrm>
          <a:off x="648925" y="1290829"/>
          <a:ext cx="11187476" cy="5065521"/>
        </p:xfrm>
        <a:graphic>
          <a:graphicData uri="http://schemas.openxmlformats.org/drawingml/2006/table">
            <a:tbl>
              <a:tblPr/>
              <a:tblGrid>
                <a:gridCol w="1710818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  <a:gridCol w="9476658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</a:tblGrid>
              <a:tr h="45510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187804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수행상 어려움  극복 사례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800" i="1" u="none" kern="1200" dirty="0" err="1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과정이 힘들었다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다들 코딩을 하고 싶어하지 않고 분석작업을 하고 싶어하였다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팀은 소통이 잘 이루어진 팀이었다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간 나이가 비슷하고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팀장이 리더십이 좋았다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팀원들의 불만을 확인하고 코딩 작업을 분배하여 작업하였으며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분석작업을 수행할 때 같이 할 수 있도록 유도하였다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800" i="1" u="none" kern="1200" dirty="0" err="1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작업을 동일하게 수행하여 불만이 적었던 것 같다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i="1" u="none" kern="1200" dirty="0">
                        <a:solidFill>
                          <a:srgbClr val="AFABA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80871514"/>
                  </a:ext>
                </a:extLst>
              </a:tr>
              <a:tr h="11291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잘한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프로젝트를 수행할 때</a:t>
                      </a:r>
                      <a:r>
                        <a:rPr lang="en-US" altLang="ko-KR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간 소통이 잘 되었다</a:t>
                      </a:r>
                      <a:r>
                        <a:rPr lang="en-US" altLang="ko-KR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코딩을 할 때 단순 작업이어서 불만도 있었지만</a:t>
                      </a:r>
                      <a:r>
                        <a:rPr lang="en-US" altLang="ko-KR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소통을 통해 적절히 해결하였다</a:t>
                      </a:r>
                      <a:r>
                        <a:rPr lang="en-US" altLang="ko-KR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i="1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75842892"/>
                  </a:ext>
                </a:extLst>
              </a:tr>
              <a:tr h="160325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아쉬운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접근에 있어서 아쉬움이 있었다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데이터가 너무 많아서 이를 추출하는데 제한이 있었다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추후 이러한 점을 보완하여 작업하면 더 좋은 결과물은 만들어낼 수 있을 것이다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i="1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7381674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806993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249188"/>
              </p:ext>
            </p:extLst>
          </p:nvPr>
        </p:nvGraphicFramePr>
        <p:xfrm>
          <a:off x="648925" y="1290829"/>
          <a:ext cx="11187476" cy="4642832"/>
        </p:xfrm>
        <a:graphic>
          <a:graphicData uri="http://schemas.openxmlformats.org/drawingml/2006/table">
            <a:tbl>
              <a:tblPr/>
              <a:tblGrid>
                <a:gridCol w="1710818">
                  <a:extLst>
                    <a:ext uri="{9D8B030D-6E8A-4147-A177-3AD203B41FA5}">
                      <a16:colId xmlns:a16="http://schemas.microsoft.com/office/drawing/2014/main" xmlns="" val="1053143411"/>
                    </a:ext>
                  </a:extLst>
                </a:gridCol>
                <a:gridCol w="9476658">
                  <a:extLst>
                    <a:ext uri="{9D8B030D-6E8A-4147-A177-3AD203B41FA5}">
                      <a16:colId xmlns:a16="http://schemas.microsoft.com/office/drawing/2014/main" xmlns="" val="1518255068"/>
                    </a:ext>
                  </a:extLst>
                </a:gridCol>
              </a:tblGrid>
              <a:tr h="3789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0581919"/>
                  </a:ext>
                </a:extLst>
              </a:tr>
              <a:tr h="26324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통한 진로설계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취업분야 탐색 및 결정 등 도움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프로젝트를 통해 데이터 처리과정이 중요함을 알았고 많이 연습하였다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기업에 취업할 때에도 </a:t>
                      </a:r>
                      <a:r>
                        <a:rPr lang="ko-KR" altLang="en-US" sz="1800" i="1" u="none" kern="1200" dirty="0" err="1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석사수준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이상이 아니면 데이터 </a:t>
                      </a:r>
                      <a:r>
                        <a:rPr lang="ko-KR" altLang="en-US" sz="1800" i="1" u="none" kern="1200" dirty="0" err="1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전처리를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정확하고 빠르게 수행하는 것이 중요한 것임을 알게 되었다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꾸준히 기획력이나 다른 분야에 대한 아이디어를 탐색하여 전문가로 성장할 수 있도록 연습할 것이다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회사 멘토님과 이야기해보니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대학원에 진학하여 전문성을 쌓는 것도 중요하다고 하셨다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일단 데이터 관련 회사에 취업을 하여 일을 하다가 대학원에 진학하여 전문성을 높이고 싶다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endParaRPr lang="ko-KR" altLang="en-US" sz="1800" i="1" u="none" kern="1200" dirty="0">
                        <a:solidFill>
                          <a:srgbClr val="AFABA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80871514"/>
                  </a:ext>
                </a:extLst>
              </a:tr>
              <a:tr h="16314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산업시대에 필요한 기술을 배울 수 있는 좋은 기회였다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대학 졸업 후 취업이 어려워 </a:t>
                      </a:r>
                      <a:r>
                        <a:rPr lang="ko-KR" altLang="en-US" sz="1800" i="1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막막했으나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데이터 관련 기술을 습득하여 인생에 큰 전환점이 된 것 같다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i="1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2372226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45743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8E7E7"/>
              </a:gs>
              <a:gs pos="32000">
                <a:schemeClr val="bg1"/>
              </a:gs>
              <a:gs pos="100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281" y="624670"/>
            <a:ext cx="615553" cy="777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60" name="Picture 12" descr="서울 16→12→8석 쪼그라든 통합당… 강남3구-용산 '핑크 외딴섬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77" y="2516286"/>
            <a:ext cx="9480722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60320" y="1341119"/>
            <a:ext cx="7132320" cy="104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선거의 최대 변수 및 최대 </a:t>
            </a:r>
            <a:r>
              <a:rPr lang="ko-KR" altLang="en-US" sz="28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접전지</a:t>
            </a:r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en-US" altLang="ko-KR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‘</a:t>
            </a:r>
            <a:r>
              <a:rPr lang="ko-KR" altLang="en-US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서울시</a:t>
            </a:r>
            <a:r>
              <a:rPr lang="en-US" altLang="ko-KR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’</a:t>
            </a:r>
            <a:endParaRPr lang="ko-KR" altLang="en-US" sz="340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사다리꼴 18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0" name="TextBox 19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0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40" y="494382"/>
            <a:ext cx="6483922" cy="1896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18" y="2642771"/>
            <a:ext cx="6450713" cy="162877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280" y="4608367"/>
            <a:ext cx="6364731" cy="191435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59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715495" y="1233965"/>
            <a:ext cx="4988825" cy="4270199"/>
            <a:chOff x="5852160" y="1142957"/>
            <a:chExt cx="5852160" cy="4373880"/>
          </a:xfrm>
        </p:grpSpPr>
        <p:pic>
          <p:nvPicPr>
            <p:cNvPr id="5122" name="Picture 2" descr="Digital device mockup Free Ps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6" t="17307" r="9983" b="19517"/>
            <a:stretch/>
          </p:blipFill>
          <p:spPr bwMode="auto">
            <a:xfrm>
              <a:off x="5852160" y="1142957"/>
              <a:ext cx="5852160" cy="4373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058" y="1610490"/>
              <a:ext cx="4479662" cy="3312030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6697308" y="5578833"/>
            <a:ext cx="515588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&lt; </a:t>
            </a:r>
            <a:r>
              <a:rPr lang="ko-KR" altLang="en-US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서비스를 통한 모델링 결과 구현 </a:t>
            </a:r>
            <a:r>
              <a:rPr lang="en-US" altLang="ko-KR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&gt;</a:t>
            </a:r>
            <a:endParaRPr lang="ko-KR" altLang="en-US" sz="220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499362" y="1961360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24323" y="2004231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공약 이행도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499362" y="2662595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0483" y="2705466"/>
            <a:ext cx="1753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발의안수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2499362" y="3363831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24323" y="3406702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민원 반영도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499362" y="4065066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24323" y="4107938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 참여도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2499362" y="4690993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86199" y="4733864"/>
            <a:ext cx="141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관련기사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긍부정여부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342015" y="3134793"/>
            <a:ext cx="1784350" cy="9187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1" dirty="0" smtClean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Modeling</a:t>
            </a:r>
            <a:endParaRPr lang="ko-KR" altLang="en-US" sz="180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4" name="구부러진 연결선 53"/>
          <p:cNvCxnSpPr>
            <a:stCxn id="37" idx="3"/>
            <a:endCxn id="49" idx="1"/>
          </p:cNvCxnSpPr>
          <p:nvPr/>
        </p:nvCxnSpPr>
        <p:spPr>
          <a:xfrm>
            <a:off x="2633740" y="2204286"/>
            <a:ext cx="1708275" cy="138988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>
            <a:stCxn id="41" idx="3"/>
            <a:endCxn id="49" idx="1"/>
          </p:cNvCxnSpPr>
          <p:nvPr/>
        </p:nvCxnSpPr>
        <p:spPr>
          <a:xfrm>
            <a:off x="2633740" y="2905521"/>
            <a:ext cx="1708275" cy="68865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44" idx="3"/>
            <a:endCxn id="49" idx="1"/>
          </p:cNvCxnSpPr>
          <p:nvPr/>
        </p:nvCxnSpPr>
        <p:spPr>
          <a:xfrm flipV="1">
            <a:off x="2633740" y="3594172"/>
            <a:ext cx="1708275" cy="12585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stCxn id="46" idx="3"/>
            <a:endCxn id="49" idx="1"/>
          </p:cNvCxnSpPr>
          <p:nvPr/>
        </p:nvCxnSpPr>
        <p:spPr>
          <a:xfrm flipV="1">
            <a:off x="2633740" y="3594172"/>
            <a:ext cx="1708275" cy="71382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구부러진 연결선 5119"/>
          <p:cNvCxnSpPr>
            <a:endCxn id="49" idx="1"/>
          </p:cNvCxnSpPr>
          <p:nvPr/>
        </p:nvCxnSpPr>
        <p:spPr>
          <a:xfrm flipV="1">
            <a:off x="2633740" y="3594172"/>
            <a:ext cx="1708275" cy="1329763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96" y="2774927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5BBAFF4-6359-4F79-B89D-2392C1F704EA}"/>
              </a:ext>
            </a:extLst>
          </p:cNvPr>
          <p:cNvSpPr/>
          <p:nvPr/>
        </p:nvSpPr>
        <p:spPr>
          <a:xfrm>
            <a:off x="3499945" y="1015301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27C514-35CB-42DF-9A27-199E880C4B35}"/>
              </a:ext>
            </a:extLst>
          </p:cNvPr>
          <p:cNvSpPr txBox="1"/>
          <p:nvPr/>
        </p:nvSpPr>
        <p:spPr>
          <a:xfrm>
            <a:off x="3105804" y="258559"/>
            <a:ext cx="5880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</a:t>
            </a:r>
            <a:r>
              <a:rPr lang="ko-KR" altLang="en-US" sz="4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개요 및 구조  </a:t>
            </a:r>
            <a:endParaRPr lang="ko-KR" altLang="en-US" sz="44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4ED8EB7E-4C35-4103-AFCC-BEE1A19AFD7A}"/>
              </a:ext>
            </a:extLst>
          </p:cNvPr>
          <p:cNvCxnSpPr>
            <a:cxnSpLocks/>
          </p:cNvCxnSpPr>
          <p:nvPr/>
        </p:nvCxnSpPr>
        <p:spPr>
          <a:xfrm flipV="1">
            <a:off x="4153889" y="2485217"/>
            <a:ext cx="2330996" cy="299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D2284046-1186-48FB-B587-C7F954947546}"/>
              </a:ext>
            </a:extLst>
          </p:cNvPr>
          <p:cNvCxnSpPr>
            <a:cxnSpLocks/>
          </p:cNvCxnSpPr>
          <p:nvPr/>
        </p:nvCxnSpPr>
        <p:spPr>
          <a:xfrm>
            <a:off x="7882756" y="2485217"/>
            <a:ext cx="18130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06A85756-CABB-4D91-B44B-31F30FC2A9B9}"/>
              </a:ext>
            </a:extLst>
          </p:cNvPr>
          <p:cNvCxnSpPr>
            <a:cxnSpLocks/>
          </p:cNvCxnSpPr>
          <p:nvPr/>
        </p:nvCxnSpPr>
        <p:spPr>
          <a:xfrm>
            <a:off x="7849506" y="5525002"/>
            <a:ext cx="18130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xmlns="" id="{C11CE1D0-1875-42C0-941C-7D95B9994435}"/>
              </a:ext>
            </a:extLst>
          </p:cNvPr>
          <p:cNvCxnSpPr>
            <a:cxnSpLocks/>
          </p:cNvCxnSpPr>
          <p:nvPr/>
        </p:nvCxnSpPr>
        <p:spPr>
          <a:xfrm flipV="1">
            <a:off x="4107709" y="5530314"/>
            <a:ext cx="2330996" cy="299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xmlns="" id="{A172CD31-56D6-4406-9507-2AE6ACB2CE1A}"/>
              </a:ext>
            </a:extLst>
          </p:cNvPr>
          <p:cNvCxnSpPr>
            <a:cxnSpLocks/>
          </p:cNvCxnSpPr>
          <p:nvPr/>
        </p:nvCxnSpPr>
        <p:spPr>
          <a:xfrm flipV="1">
            <a:off x="23937" y="5578803"/>
            <a:ext cx="2330996" cy="299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03AC2249-637C-4C43-89B4-3510D3C11C19}"/>
              </a:ext>
            </a:extLst>
          </p:cNvPr>
          <p:cNvSpPr/>
          <p:nvPr/>
        </p:nvSpPr>
        <p:spPr>
          <a:xfrm>
            <a:off x="6174704" y="2092561"/>
            <a:ext cx="1800000" cy="1243783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742948C0-96C1-4A51-8ABC-A978DB8BE6C4}"/>
              </a:ext>
            </a:extLst>
          </p:cNvPr>
          <p:cNvSpPr/>
          <p:nvPr/>
        </p:nvSpPr>
        <p:spPr>
          <a:xfrm>
            <a:off x="6194548" y="5273480"/>
            <a:ext cx="1800000" cy="1243783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294CC9AB-6552-43DB-9279-B18513738AA9}"/>
              </a:ext>
            </a:extLst>
          </p:cNvPr>
          <p:cNvCxnSpPr>
            <a:cxnSpLocks/>
          </p:cNvCxnSpPr>
          <p:nvPr/>
        </p:nvCxnSpPr>
        <p:spPr>
          <a:xfrm>
            <a:off x="10407410" y="3031854"/>
            <a:ext cx="0" cy="1825200"/>
          </a:xfrm>
          <a:prstGeom prst="line">
            <a:avLst/>
          </a:prstGeom>
          <a:ln w="57150">
            <a:solidFill>
              <a:srgbClr val="88CF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87769" y="1225025"/>
            <a:ext cx="164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Step1.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313803" y="3019327"/>
            <a:ext cx="164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Step2.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294CC9AB-6552-43DB-9279-B18513738AA9}"/>
              </a:ext>
            </a:extLst>
          </p:cNvPr>
          <p:cNvCxnSpPr>
            <a:cxnSpLocks/>
          </p:cNvCxnSpPr>
          <p:nvPr/>
        </p:nvCxnSpPr>
        <p:spPr>
          <a:xfrm>
            <a:off x="10529330" y="3184254"/>
            <a:ext cx="0" cy="1825200"/>
          </a:xfrm>
          <a:prstGeom prst="line">
            <a:avLst/>
          </a:prstGeom>
          <a:ln w="57150">
            <a:solidFill>
              <a:srgbClr val="88CF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xmlns="" id="{1B0B2CC5-047E-4126-850A-980E6E592091}"/>
              </a:ext>
            </a:extLst>
          </p:cNvPr>
          <p:cNvSpPr/>
          <p:nvPr/>
        </p:nvSpPr>
        <p:spPr>
          <a:xfrm flipV="1">
            <a:off x="8852864" y="3978735"/>
            <a:ext cx="1685860" cy="1553724"/>
          </a:xfrm>
          <a:prstGeom prst="arc">
            <a:avLst>
              <a:gd name="adj1" fmla="val 15730855"/>
              <a:gd name="adj2" fmla="val 21304567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294CC9AB-6552-43DB-9279-B18513738AA9}"/>
              </a:ext>
            </a:extLst>
          </p:cNvPr>
          <p:cNvCxnSpPr>
            <a:cxnSpLocks/>
          </p:cNvCxnSpPr>
          <p:nvPr/>
        </p:nvCxnSpPr>
        <p:spPr>
          <a:xfrm flipH="1" flipV="1">
            <a:off x="2362417" y="2511213"/>
            <a:ext cx="1764315" cy="4485"/>
          </a:xfrm>
          <a:prstGeom prst="line">
            <a:avLst/>
          </a:prstGeom>
          <a:ln w="57150">
            <a:solidFill>
              <a:srgbClr val="88CF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294CC9AB-6552-43DB-9279-B18513738AA9}"/>
              </a:ext>
            </a:extLst>
          </p:cNvPr>
          <p:cNvCxnSpPr>
            <a:cxnSpLocks/>
          </p:cNvCxnSpPr>
          <p:nvPr/>
        </p:nvCxnSpPr>
        <p:spPr>
          <a:xfrm flipH="1" flipV="1">
            <a:off x="6170815" y="2480528"/>
            <a:ext cx="1764315" cy="4485"/>
          </a:xfrm>
          <a:prstGeom prst="line">
            <a:avLst/>
          </a:prstGeom>
          <a:ln w="57150">
            <a:solidFill>
              <a:srgbClr val="88CF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344706" y="1797544"/>
            <a:ext cx="1853710" cy="1857095"/>
            <a:chOff x="2481865" y="3473944"/>
            <a:chExt cx="1853711" cy="1857095"/>
          </a:xfrm>
        </p:grpSpPr>
        <p:sp>
          <p:nvSpPr>
            <p:cNvPr id="35" name="현 34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flipV="1">
            <a:off x="6154706" y="1370824"/>
            <a:ext cx="1853710" cy="1857095"/>
            <a:chOff x="2481865" y="3473944"/>
            <a:chExt cx="1853711" cy="1857095"/>
          </a:xfrm>
        </p:grpSpPr>
        <p:sp>
          <p:nvSpPr>
            <p:cNvPr id="45" name="현 44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 rot="5400000" flipV="1">
            <a:off x="9812306" y="3016744"/>
            <a:ext cx="1853710" cy="1857095"/>
            <a:chOff x="2481865" y="3473944"/>
            <a:chExt cx="1853711" cy="1857095"/>
          </a:xfrm>
        </p:grpSpPr>
        <p:sp>
          <p:nvSpPr>
            <p:cNvPr id="48" name="현 47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원호 49">
            <a:extLst>
              <a:ext uri="{FF2B5EF4-FFF2-40B4-BE49-F238E27FC236}">
                <a16:creationId xmlns:a16="http://schemas.microsoft.com/office/drawing/2014/main" xmlns="" id="{1B0B2CC5-047E-4126-850A-980E6E592091}"/>
              </a:ext>
            </a:extLst>
          </p:cNvPr>
          <p:cNvSpPr/>
          <p:nvPr/>
        </p:nvSpPr>
        <p:spPr>
          <a:xfrm>
            <a:off x="8837623" y="2480526"/>
            <a:ext cx="1685860" cy="1543173"/>
          </a:xfrm>
          <a:prstGeom prst="arc">
            <a:avLst>
              <a:gd name="adj1" fmla="val 15730855"/>
              <a:gd name="adj2" fmla="val 2082138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grpSp>
        <p:nvGrpSpPr>
          <p:cNvPr id="51" name="그룹 50"/>
          <p:cNvGrpSpPr/>
          <p:nvPr/>
        </p:nvGrpSpPr>
        <p:grpSpPr>
          <a:xfrm>
            <a:off x="2317717" y="4863560"/>
            <a:ext cx="1853710" cy="1857095"/>
            <a:chOff x="2481865" y="3473944"/>
            <a:chExt cx="1853711" cy="1857095"/>
          </a:xfrm>
        </p:grpSpPr>
        <p:sp>
          <p:nvSpPr>
            <p:cNvPr id="52" name="현 51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 flipV="1">
            <a:off x="6169947" y="4414179"/>
            <a:ext cx="1853710" cy="1857095"/>
            <a:chOff x="2481865" y="3473944"/>
            <a:chExt cx="1853711" cy="1857095"/>
          </a:xfrm>
        </p:grpSpPr>
        <p:sp>
          <p:nvSpPr>
            <p:cNvPr id="57" name="현 56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xmlns="" id="{A172CD31-56D6-4406-9507-2AE6ACB2CE1A}"/>
              </a:ext>
            </a:extLst>
          </p:cNvPr>
          <p:cNvCxnSpPr>
            <a:cxnSpLocks/>
          </p:cNvCxnSpPr>
          <p:nvPr/>
        </p:nvCxnSpPr>
        <p:spPr>
          <a:xfrm>
            <a:off x="1100595" y="2495973"/>
            <a:ext cx="1269577" cy="43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1" y="2867025"/>
            <a:ext cx="0" cy="14400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 rotWithShape="1">
          <a:blip r:embed="rId3"/>
          <a:srcRect l="2901" t="6962" r="3909" b="7015"/>
          <a:stretch/>
        </p:blipFill>
        <p:spPr>
          <a:xfrm>
            <a:off x="2551641" y="2065009"/>
            <a:ext cx="1440000" cy="1440000"/>
          </a:xfrm>
          <a:prstGeom prst="ellipse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 rotWithShape="1">
          <a:blip r:embed="rId4"/>
          <a:srcRect l="3429" t="5332" r="5255" b="4100"/>
          <a:stretch/>
        </p:blipFill>
        <p:spPr>
          <a:xfrm>
            <a:off x="6372603" y="1538756"/>
            <a:ext cx="1440000" cy="1440000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2923" t="2592" r="4793" b="6014"/>
          <a:stretch/>
        </p:blipFill>
        <p:spPr>
          <a:xfrm>
            <a:off x="9971883" y="3159594"/>
            <a:ext cx="1584960" cy="1569721"/>
          </a:xfrm>
          <a:prstGeom prst="ellipse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890530" y="3348831"/>
            <a:ext cx="164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Step3.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72603" y="4638689"/>
            <a:ext cx="1440000" cy="1440000"/>
          </a:xfrm>
          <a:prstGeom prst="ellipse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375466" y="6042494"/>
            <a:ext cx="287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Step4.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및 모델적용 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24466" y="5138223"/>
            <a:ext cx="1440000" cy="1440000"/>
          </a:xfrm>
          <a:prstGeom prst="ellipse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487768" y="4273675"/>
            <a:ext cx="252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Step5.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적용결과 서비스화 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41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3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개요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1469" y="5353071"/>
            <a:ext cx="2127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[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개발환경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]</a:t>
            </a: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51530" y="1220740"/>
            <a:ext cx="1954274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22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컨셉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21522" y="3661126"/>
            <a:ext cx="541995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자연어 학습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(NLP)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통한 텍스트 데이터 감성분석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차기 총선 출마의원 당락여부 분석간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Feature Engineering,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로지스틱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 적용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문맥 속 키워드 워드 </a:t>
            </a:r>
            <a:r>
              <a:rPr lang="ko-KR" altLang="en-US" sz="1900" dirty="0" err="1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lang="ko-KR" altLang="en-US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구현    </a:t>
            </a:r>
            <a:r>
              <a:rPr lang="en-US" altLang="ko-KR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키워드 도출간 비지도 학습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(k-means)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웹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크롤링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간 기능적 자동화 테스트 도구 사용 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48" name="Picture 8" descr="Integrating Google Colaboratory into Your Machine Learning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8" y="1625731"/>
            <a:ext cx="3160889" cy="16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Selenium Test Example | YEON B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10" y="3391973"/>
            <a:ext cx="1254720" cy="15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Oracle SQL Developer - Download [361 MB]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8736" r="21610" b="19522"/>
          <a:stretch/>
        </p:blipFill>
        <p:spPr bwMode="auto">
          <a:xfrm>
            <a:off x="4592435" y="1903335"/>
            <a:ext cx="1522437" cy="32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Wix - 한국어 가입자 100만 돌파 기념 50% 할인 이벤트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5981" r="20839" b="5302"/>
          <a:stretch/>
        </p:blipFill>
        <p:spPr bwMode="auto">
          <a:xfrm>
            <a:off x="2955593" y="3387210"/>
            <a:ext cx="1349689" cy="16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51530" y="3099525"/>
            <a:ext cx="221335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훈련내용 연관성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38453" y="1683754"/>
            <a:ext cx="54199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서울시 국회의원에 대하여 제공되는 지표 및 관련 데이터를 수집하여 가공</a:t>
            </a:r>
            <a:r>
              <a:rPr lang="en-US" altLang="ko-KR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자체적 모델링을 거쳐 특정 의원에 </a:t>
            </a:r>
            <a:endParaRPr lang="en-US" altLang="ko-KR" sz="1900" dirty="0" smtClean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대한 정보를 수요로 하는 대상에게 </a:t>
            </a:r>
            <a:r>
              <a:rPr lang="en-US" altLang="ko-KR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EDA </a:t>
            </a:r>
            <a:r>
              <a:rPr lang="ko-KR" altLang="en-US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시각화 </a:t>
            </a:r>
            <a:endParaRPr lang="en-US" altLang="ko-KR" sz="1900" dirty="0" smtClean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900" dirty="0" smtClean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자료를 간략한 웹 페이지의 형태로 제공    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xmlns="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3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구조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41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2099</TotalTime>
  <Words>2407</Words>
  <Application>Microsoft Office PowerPoint</Application>
  <PresentationFormat>와이드스크린</PresentationFormat>
  <Paragraphs>541</Paragraphs>
  <Slides>35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3" baseType="lpstr">
      <vt:lpstr>경기천년제목 Bold</vt:lpstr>
      <vt:lpstr>나눔스퀘어 ExtraBold</vt:lpstr>
      <vt:lpstr>나눔고딕</vt:lpstr>
      <vt:lpstr>Arial</vt:lpstr>
      <vt:lpstr>Franklin Gothic Heavy</vt:lpstr>
      <vt:lpstr>경기천년제목 Medium</vt:lpstr>
      <vt:lpstr>나눔스퀘어_ac Bold</vt:lpstr>
      <vt:lpstr>HY견고딕</vt:lpstr>
      <vt:lpstr>Lucida Console</vt:lpstr>
      <vt:lpstr>Impact</vt:lpstr>
      <vt:lpstr>Noto Sans CJK KR Black</vt:lpstr>
      <vt:lpstr>경기천년제목V Bold</vt:lpstr>
      <vt:lpstr>Wingdings</vt:lpstr>
      <vt:lpstr>KoPub돋움체 Bold</vt:lpstr>
      <vt:lpstr>Arial Unicode MS</vt:lpstr>
      <vt:lpstr>맑은 고딕</vt:lpstr>
      <vt:lpstr>等线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이현민</dc:creator>
  <cp:lastModifiedBy>student</cp:lastModifiedBy>
  <cp:revision>206</cp:revision>
  <cp:lastPrinted>2020-01-30T02:26:31Z</cp:lastPrinted>
  <dcterms:created xsi:type="dcterms:W3CDTF">2020-01-16T02:16:59Z</dcterms:created>
  <dcterms:modified xsi:type="dcterms:W3CDTF">2020-04-28T12:56:35Z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